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3" d="100"/>
          <a:sy n="73" d="100"/>
        </p:scale>
        <p:origin x="3012"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9/5/2017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4268208565"/>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val="20000"/>
                    </a:ext>
                  </a:extLst>
                </a:gridCol>
                <a:gridCol w="4991752">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indent="0" defTabSz="914400" eaLnBrk="1" fontAlgn="auto" latinLnBrk="0" hangingPunct="1">
                        <a:lnSpc>
                          <a:spcPts val="1800"/>
                        </a:lnSpc>
                        <a:spcBef>
                          <a:spcPts val="825"/>
                        </a:spcBef>
                        <a:spcAft>
                          <a:spcPts val="0"/>
                        </a:spcAft>
                        <a:buClrTx/>
                        <a:buSzTx/>
                        <a:buFontTx/>
                        <a:buNone/>
                        <a:tabLst/>
                        <a:defRPr/>
                      </a:pPr>
                      <a:r>
                        <a:rPr lang="en-US" sz="1800" b="1" dirty="0" smtClean="0">
                          <a:solidFill>
                            <a:schemeClr val="tx1"/>
                          </a:solidFill>
                          <a:effectLst/>
                          <a:latin typeface="+mn-lt"/>
                          <a:ea typeface="+mn-ea"/>
                          <a:cs typeface="+mn-cs"/>
                        </a:rPr>
                        <a:t>The changing risk of extreme event impacts on Vermont transportation infrastructure</a:t>
                      </a:r>
                      <a:endParaRPr lang="en-US" sz="1800" dirty="0" smtClean="0">
                        <a:solidFill>
                          <a:schemeClr val="tx1"/>
                        </a:solidFill>
                        <a:effectLst/>
                        <a:latin typeface="+mn-lt"/>
                        <a:ea typeface="+mn-ea"/>
                        <a:cs typeface="+mn-cs"/>
                      </a:endParaRPr>
                    </a:p>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dirty="0" smtClean="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r>
                        <a:rPr lang="en-US" sz="1100" b="1" dirty="0" smtClean="0">
                          <a:solidFill>
                            <a:schemeClr val="tx1"/>
                          </a:solidFill>
                          <a:effectLst/>
                          <a:latin typeface="+mn-lt"/>
                          <a:ea typeface="+mn-ea"/>
                          <a:cs typeface="+mn-cs"/>
                        </a:rPr>
                        <a:t>The changing risk of extreme event impacts on Vermont transportation infrastructure</a:t>
                      </a:r>
                      <a:endParaRPr lang="en-US" sz="1100" dirty="0" smtClean="0">
                        <a:solidFill>
                          <a:schemeClr val="tx1"/>
                        </a:solidFill>
                        <a:effectLst/>
                        <a:latin typeface="+mn-lt"/>
                        <a:ea typeface="+mn-ea"/>
                        <a:cs typeface="+mn-cs"/>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1/2015</a:t>
                      </a:r>
                      <a:r>
                        <a:rPr lang="en-US" sz="850" spc="-10" baseline="0" dirty="0" smtClean="0">
                          <a:solidFill>
                            <a:srgbClr val="231F20"/>
                          </a:solidFill>
                          <a:latin typeface="Palatino Linotype" panose="02040502050505030304" pitchFamily="18" charset="0"/>
                          <a:cs typeface="Calibri"/>
                        </a:rPr>
                        <a:t> – 8/2017</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Arne Bomblies, PhD, PE</a:t>
                      </a: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Associate</a:t>
                      </a:r>
                      <a:r>
                        <a:rPr lang="en-US" sz="800" spc="-20" baseline="0" dirty="0" smtClean="0">
                          <a:solidFill>
                            <a:srgbClr val="231F20"/>
                          </a:solidFill>
                          <a:latin typeface="Palatino Linotype" panose="02040502050505030304" pitchFamily="18" charset="0"/>
                          <a:cs typeface="Calibri"/>
                        </a:rPr>
                        <a:t> Professor</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Department of Civil and Environmental Engineering</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University of Vermont </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Nick</a:t>
                      </a:r>
                      <a:r>
                        <a:rPr lang="en-US" sz="900" spc="-20" baseline="0" dirty="0" smtClean="0">
                          <a:solidFill>
                            <a:srgbClr val="231F20"/>
                          </a:solidFill>
                          <a:latin typeface="Palatino Linotype" panose="02040502050505030304" pitchFamily="18" charset="0"/>
                          <a:cs typeface="Calibri"/>
                        </a:rPr>
                        <a:t> Wark, Hydraulics Engineer</a:t>
                      </a:r>
                      <a:endParaRPr lang="en-US" sz="900" spc="-20" dirty="0" smtClean="0">
                        <a:solidFill>
                          <a:srgbClr val="231F20"/>
                        </a:solidFill>
                        <a:latin typeface="Palatino Linotype" panose="02040502050505030304" pitchFamily="18" charset="0"/>
                        <a:cs typeface="Calibri"/>
                      </a:endParaRPr>
                    </a:p>
                    <a:p>
                      <a:pPr marL="152400" marR="0" lvl="0" indent="0" defTabSz="914400" eaLnBrk="1" fontAlgn="auto" latinLnBrk="0" hangingPunct="1">
                        <a:lnSpc>
                          <a:spcPct val="100000"/>
                        </a:lnSpc>
                        <a:spcBef>
                          <a:spcPts val="0"/>
                        </a:spcBef>
                        <a:spcAft>
                          <a:spcPts val="0"/>
                        </a:spcAft>
                        <a:buClrTx/>
                        <a:buSzTx/>
                        <a:buFontTx/>
                        <a:buNone/>
                        <a:tabLst/>
                        <a:defRPr/>
                      </a:pP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dirty="0" smtClean="0">
                          <a:solidFill>
                            <a:srgbClr val="231F20"/>
                          </a:solidFill>
                          <a:latin typeface="Palatino Linotype" panose="02040502050505030304" pitchFamily="18" charset="0"/>
                          <a:cs typeface="Calibri"/>
                          <a:hlinkClick r:id="rId2"/>
                        </a:rPr>
                        <a:t>Research </a:t>
                      </a:r>
                      <a:r>
                        <a:rPr lang="en-US" sz="850" i="1" baseline="0" dirty="0" smtClean="0">
                          <a:solidFill>
                            <a:srgbClr val="231F20"/>
                          </a:solidFill>
                          <a:latin typeface="Palatino Linotype" panose="02040502050505030304" pitchFamily="18" charset="0"/>
                          <a:cs typeface="Calibri"/>
                          <a:hlinkClick r:id="rId2"/>
                        </a:rPr>
                        <a:t>will add link to the final report  and other materials on </a:t>
                      </a:r>
                      <a:r>
                        <a:rPr lang="en-US" sz="850" i="1" baseline="0" dirty="0" err="1" smtClean="0">
                          <a:solidFill>
                            <a:srgbClr val="231F20"/>
                          </a:solidFill>
                          <a:latin typeface="Palatino Linotype" panose="02040502050505030304" pitchFamily="18" charset="0"/>
                          <a:cs typeface="Calibri"/>
                          <a:hlinkClick r:id="rId2"/>
                        </a:rPr>
                        <a:t>VTrans</a:t>
                      </a:r>
                      <a:r>
                        <a:rPr lang="en-US" sz="850" i="1" baseline="0" dirty="0" smtClean="0">
                          <a:solidFill>
                            <a:srgbClr val="231F20"/>
                          </a:solidFill>
                          <a:latin typeface="Palatino Linotype" panose="02040502050505030304" pitchFamily="18" charset="0"/>
                          <a:cs typeface="Calibri"/>
                          <a:hlinkClick r:id="rId2"/>
                        </a:rPr>
                        <a:t> website</a:t>
                      </a:r>
                      <a:endParaRPr lang="en-US" sz="850" i="1" baseline="0" dirty="0" smtClean="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3"/>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a:solidFill>
                            <a:srgbClr val="231F20"/>
                          </a:solidFill>
                          <a:latin typeface="Franklin Gothic Book" panose="020B0503020102020204" pitchFamily="34" charset="0"/>
                          <a:cs typeface="Calibri"/>
                        </a:rPr>
                        <a:t>was </a:t>
                      </a:r>
                      <a:r>
                        <a:rPr sz="1400" b="1" spc="40" dirty="0">
                          <a:solidFill>
                            <a:srgbClr val="231F20"/>
                          </a:solidFill>
                          <a:latin typeface="Franklin Gothic Book" panose="020B0503020102020204" pitchFamily="34" charset="0"/>
                          <a:cs typeface="Calibri"/>
                        </a:rPr>
                        <a:t>the</a:t>
                      </a:r>
                      <a:r>
                        <a:rPr sz="1400" b="1" spc="-229"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Problem?</a:t>
                      </a:r>
                      <a:endParaRPr sz="1400" dirty="0">
                        <a:latin typeface="Franklin Gothic Book" panose="020B0503020102020204" pitchFamily="34" charset="0"/>
                        <a:cs typeface="Calibri"/>
                      </a:endParaRPr>
                    </a:p>
                    <a:p>
                      <a:pPr marL="70485" marR="1379855" algn="just">
                        <a:lnSpc>
                          <a:spcPts val="1210"/>
                        </a:lnSpc>
                        <a:spcBef>
                          <a:spcPts val="960"/>
                        </a:spcBef>
                      </a:pPr>
                      <a:r>
                        <a:rPr lang="en-US" sz="1100" b="0" spc="20" dirty="0" smtClean="0">
                          <a:solidFill>
                            <a:srgbClr val="231F20"/>
                          </a:solidFill>
                          <a:latin typeface="Palatino Linotype" panose="02040502050505030304" pitchFamily="18" charset="0"/>
                          <a:cs typeface="Calibri"/>
                        </a:rPr>
                        <a:t>The magnitudes of precipitation extremes</a:t>
                      </a:r>
                      <a:r>
                        <a:rPr lang="en-US" sz="1100" b="0" spc="20" baseline="0" dirty="0" smtClean="0">
                          <a:solidFill>
                            <a:srgbClr val="231F20"/>
                          </a:solidFill>
                          <a:latin typeface="Palatino Linotype" panose="02040502050505030304" pitchFamily="18" charset="0"/>
                          <a:cs typeface="Calibri"/>
                        </a:rPr>
                        <a:t> are changing in Vermont,  and these changes can affect flood behavior, leading to </a:t>
                      </a:r>
                      <a:r>
                        <a:rPr lang="en-US" sz="1100" b="0" spc="20" baseline="0" dirty="0" err="1" smtClean="0">
                          <a:solidFill>
                            <a:srgbClr val="231F20"/>
                          </a:solidFill>
                          <a:latin typeface="Palatino Linotype" panose="02040502050505030304" pitchFamily="18" charset="0"/>
                          <a:cs typeface="Calibri"/>
                        </a:rPr>
                        <a:t>nonstationarity</a:t>
                      </a:r>
                      <a:r>
                        <a:rPr lang="en-US" sz="1100" b="0" spc="20" baseline="0" dirty="0" smtClean="0">
                          <a:solidFill>
                            <a:srgbClr val="231F20"/>
                          </a:solidFill>
                          <a:latin typeface="Palatino Linotype" panose="02040502050505030304" pitchFamily="18" charset="0"/>
                          <a:cs typeface="Calibri"/>
                        </a:rPr>
                        <a:t> in stream flow. Standard engineering practice for culvert and bridge sizing assumes stream flow stationarity, so  the observed </a:t>
                      </a:r>
                      <a:r>
                        <a:rPr lang="en-US" sz="1100" b="0" spc="20" baseline="0" dirty="0" err="1" smtClean="0">
                          <a:solidFill>
                            <a:srgbClr val="231F20"/>
                          </a:solidFill>
                          <a:latin typeface="Palatino Linotype" panose="02040502050505030304" pitchFamily="18" charset="0"/>
                          <a:cs typeface="Calibri"/>
                        </a:rPr>
                        <a:t>nonstationarity</a:t>
                      </a:r>
                      <a:r>
                        <a:rPr lang="en-US" sz="1100" b="0" spc="20" baseline="0" dirty="0" smtClean="0">
                          <a:solidFill>
                            <a:srgbClr val="231F20"/>
                          </a:solidFill>
                          <a:latin typeface="Palatino Linotype" panose="02040502050505030304" pitchFamily="18" charset="0"/>
                          <a:cs typeface="Calibri"/>
                        </a:rPr>
                        <a:t> may result in undersized structures rendering them vulnerable to future flooding. This research sought to quantify the change factors in design flows that should be applied in order to account for the changing precipitation climatology.</a:t>
                      </a:r>
                      <a:endParaRPr lang="en-US" sz="1100" b="0" spc="20" dirty="0" smtClean="0">
                        <a:solidFill>
                          <a:srgbClr val="231F20"/>
                        </a:solidFill>
                        <a:latin typeface="Palatino Linotype" panose="02040502050505030304" pitchFamily="18" charset="0"/>
                        <a:cs typeface="Calibri"/>
                      </a:endParaRPr>
                    </a:p>
                    <a:p>
                      <a:pPr marL="70485" marR="1379855" algn="just">
                        <a:lnSpc>
                          <a:spcPts val="1210"/>
                        </a:lnSpc>
                        <a:spcBef>
                          <a:spcPts val="960"/>
                        </a:spcBef>
                      </a:pPr>
                      <a:endParaRPr lang="en-US" sz="1400" b="1" spc="20" dirty="0" smtClean="0">
                        <a:solidFill>
                          <a:srgbClr val="231F20"/>
                        </a:solidFill>
                        <a:latin typeface="Franklin Gothic Book" panose="020B0503020102020204" pitchFamily="34" charset="0"/>
                        <a:cs typeface="Calibri"/>
                      </a:endParaRP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Because downscaled</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global climate model</a:t>
                      </a:r>
                      <a:r>
                        <a:rPr lang="en-US" sz="1100" spc="-35" baseline="0" dirty="0" smtClean="0">
                          <a:solidFill>
                            <a:srgbClr val="231F20"/>
                          </a:solidFill>
                          <a:latin typeface="Palatino Linotype" panose="02040502050505030304" pitchFamily="18" charset="0"/>
                          <a:cs typeface="Garamond"/>
                        </a:rPr>
                        <a:t> data is not validated for Vermont (model runs in </a:t>
                      </a:r>
                      <a:r>
                        <a:rPr lang="en-US" sz="1100" spc="-35" baseline="0" dirty="0" err="1" smtClean="0">
                          <a:solidFill>
                            <a:srgbClr val="231F20"/>
                          </a:solidFill>
                          <a:latin typeface="Palatino Linotype" panose="02040502050505030304" pitchFamily="18" charset="0"/>
                          <a:cs typeface="Garamond"/>
                        </a:rPr>
                        <a:t>hindcast</a:t>
                      </a:r>
                      <a:r>
                        <a:rPr lang="en-US" sz="1100" spc="-35" baseline="0" dirty="0" smtClean="0">
                          <a:solidFill>
                            <a:srgbClr val="231F20"/>
                          </a:solidFill>
                          <a:latin typeface="Palatino Linotype" panose="02040502050505030304" pitchFamily="18" charset="0"/>
                          <a:cs typeface="Garamond"/>
                        </a:rPr>
                        <a:t> fail to reproduce observed changes), w</a:t>
                      </a:r>
                      <a:r>
                        <a:rPr lang="en-US" sz="1100" spc="-35" dirty="0" smtClean="0">
                          <a:solidFill>
                            <a:srgbClr val="231F20"/>
                          </a:solidFill>
                          <a:latin typeface="Palatino Linotype" panose="02040502050505030304" pitchFamily="18" charset="0"/>
                          <a:cs typeface="Garamond"/>
                        </a:rPr>
                        <a:t>e used a statistical approach</a:t>
                      </a:r>
                      <a:r>
                        <a:rPr lang="en-US" sz="1100" spc="-35" baseline="0" dirty="0" smtClean="0">
                          <a:solidFill>
                            <a:srgbClr val="231F20"/>
                          </a:solidFill>
                          <a:latin typeface="Palatino Linotype" panose="02040502050505030304" pitchFamily="18" charset="0"/>
                          <a:cs typeface="Garamond"/>
                        </a:rPr>
                        <a:t> based on a nonstationary Monte Carlo Markov Chain model trained with observed precipitation data to generate future precipitation realizations. The statistical weather generator was run 10,000 times for each scenario. These possible precipitation time series were combined with hydrological models, to quantify hydrological response and thereby arrive at a change factor useful for hydraulic design. </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For the year 2050, the</a:t>
                      </a:r>
                      <a:r>
                        <a:rPr lang="en-US" sz="1100" spc="-35" baseline="0" dirty="0" smtClean="0">
                          <a:solidFill>
                            <a:srgbClr val="231F20"/>
                          </a:solidFill>
                          <a:latin typeface="Palatino Linotype" panose="02040502050505030304" pitchFamily="18" charset="0"/>
                          <a:cs typeface="Garamond"/>
                        </a:rPr>
                        <a:t> 100-year, 50-year, and 25-year  flows may be as much as 1.5 times higher than they currently are. There  is significant uncertainty in these estimates, and they assume that current trends in precipitation changes continue. The change factors presented in this research can be used as a factor of safety to account for climate change, but further research on the tradeoffs between making the upfront investment for potential future benefits versus saving the money and taking the risk of assuming stationarity should be considered. </a:t>
                      </a:r>
                      <a:endParaRPr lang="en-US" sz="1100" spc="-35" dirty="0" smtClean="0">
                        <a:solidFill>
                          <a:srgbClr val="231F20"/>
                        </a:solidFill>
                        <a:latin typeface="Palatino Linotype" panose="02040502050505030304" pitchFamily="18" charset="0"/>
                        <a:cs typeface="Garamond"/>
                      </a:endParaRP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20" dirty="0" smtClean="0">
                          <a:solidFill>
                            <a:srgbClr val="231F20"/>
                          </a:solidFill>
                          <a:latin typeface="Palatino Linotype" panose="02040502050505030304" pitchFamily="18" charset="0"/>
                          <a:cs typeface="Garamond"/>
                        </a:rPr>
                        <a:t>Benefits to </a:t>
                      </a:r>
                      <a:r>
                        <a:rPr lang="en-US" sz="1100" spc="-20" dirty="0" err="1" smtClean="0">
                          <a:solidFill>
                            <a:srgbClr val="231F20"/>
                          </a:solidFill>
                          <a:latin typeface="Palatino Linotype" panose="02040502050505030304" pitchFamily="18" charset="0"/>
                          <a:cs typeface="Garamond"/>
                        </a:rPr>
                        <a:t>VTrans</a:t>
                      </a:r>
                      <a:r>
                        <a:rPr lang="en-US" sz="1100" spc="-20" dirty="0" smtClean="0">
                          <a:solidFill>
                            <a:srgbClr val="231F20"/>
                          </a:solidFill>
                          <a:latin typeface="Palatino Linotype" panose="02040502050505030304" pitchFamily="18" charset="0"/>
                          <a:cs typeface="Garamond"/>
                        </a:rPr>
                        <a:t> include potential</a:t>
                      </a:r>
                      <a:r>
                        <a:rPr lang="en-US" sz="1100" spc="-20" baseline="0" dirty="0" smtClean="0">
                          <a:solidFill>
                            <a:srgbClr val="231F20"/>
                          </a:solidFill>
                          <a:latin typeface="Palatino Linotype" panose="02040502050505030304" pitchFamily="18" charset="0"/>
                          <a:cs typeface="Garamond"/>
                        </a:rPr>
                        <a:t> cost savings for bridges and culverts that are built to be more resilient  to future floods.  If current trends continue, larger structures built to accommodate higher floods magnitudes will result in a much more resilient transportation system.</a:t>
                      </a:r>
                      <a:endParaRPr sz="1100" dirty="0">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E23TXWV46JPD-235135430-8</_dlc_DocId>
    <_dlc_DocIdUrl xmlns="22ec0dd7-095b-41f2-b8b8-a624496b8c6b">
      <Url>https://outside.vermont.gov/agency/VTRANS/external/docs/_layouts/15/DocIdRedir.aspx?ID=E23TXWV46JPD-235135430-8</Url>
      <Description>E23TXWV46JPD-235135430-8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160373-D899-44FF-9037-479F8C5DC0B4}"/>
</file>

<file path=customXml/itemProps2.xml><?xml version="1.0" encoding="utf-8"?>
<ds:datastoreItem xmlns:ds="http://schemas.openxmlformats.org/officeDocument/2006/customXml" ds:itemID="{329D83F9-3A18-43E2-8C10-C5F2000144EB}"/>
</file>

<file path=customXml/itemProps3.xml><?xml version="1.0" encoding="utf-8"?>
<ds:datastoreItem xmlns:ds="http://schemas.openxmlformats.org/officeDocument/2006/customXml" ds:itemID="{9A9433B5-08AB-4EB5-BC36-72045500EDCD}"/>
</file>

<file path=customXml/itemProps4.xml><?xml version="1.0" encoding="utf-8"?>
<ds:datastoreItem xmlns:ds="http://schemas.openxmlformats.org/officeDocument/2006/customXml" ds:itemID="{FF53D7F8-364E-4836-9FF0-A7B6C4889C52}"/>
</file>

<file path=docProps/app.xml><?xml version="1.0" encoding="utf-8"?>
<Properties xmlns="http://schemas.openxmlformats.org/officeDocument/2006/extended-properties" xmlns:vt="http://schemas.openxmlformats.org/officeDocument/2006/docPropsVTypes">
  <Template/>
  <TotalTime>679</TotalTime>
  <Words>502</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Parkany, Emily</cp:lastModifiedBy>
  <cp:revision>21</cp:revision>
  <cp:lastPrinted>2017-07-31T17:57:21Z</cp:lastPrinted>
  <dcterms:created xsi:type="dcterms:W3CDTF">2016-10-05T18:36:23Z</dcterms:created>
  <dcterms:modified xsi:type="dcterms:W3CDTF">2017-09-05T20:25:00Z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ce1ff022-8575-4390-ad11-4f58c495a34b</vt:lpwstr>
  </property>
</Properties>
</file>