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Layouts/slideLayout5.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7772400" cy="100584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57630"/>
    <a:srgbClr val="72B4A3"/>
    <a:srgbClr val="E1E7E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774" autoAdjust="0"/>
  </p:normalViewPr>
  <p:slideViewPr>
    <p:cSldViewPr snapToGrid="0" snapToObjects="1">
      <p:cViewPr varScale="1">
        <p:scale>
          <a:sx n="73" d="100"/>
          <a:sy n="73" d="100"/>
        </p:scale>
        <p:origin x="3012" y="84"/>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ustomXml" Target="../customXml/item2.xml"/><Relationship Id="rId3" Type="http://schemas.openxmlformats.org/officeDocument/2006/relationships/presProps" Target="presProps.xml"/><Relationship Id="rId7" Type="http://schemas.openxmlformats.org/officeDocument/2006/relationships/customXml" Target="../customXml/item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10" Type="http://schemas.openxmlformats.org/officeDocument/2006/relationships/customXml" Target="../customXml/item4.xml"/><Relationship Id="rId4" Type="http://schemas.openxmlformats.org/officeDocument/2006/relationships/viewProps" Target="viewProps.xml"/><Relationship Id="rId9" Type="http://schemas.openxmlformats.org/officeDocument/2006/relationships/customXml" Target="../customXml/item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82930" y="3118104"/>
            <a:ext cx="6606540" cy="2112264"/>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165860" y="5632704"/>
            <a:ext cx="5440680" cy="25146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9/5/2017</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a:xfrm>
            <a:off x="388620" y="402336"/>
            <a:ext cx="6995160" cy="1609344"/>
          </a:xfrm>
          <a:prstGeom prst="rect">
            <a:avLst/>
          </a:prstGeom>
        </p:spPr>
        <p:txBody>
          <a:bodyPr lIns="0" tIns="0" rIns="0" bIns="0"/>
          <a:lstStyle>
            <a:lvl1pPr>
              <a:defRPr/>
            </a:lvl1pPr>
          </a:lstStyle>
          <a:p>
            <a:endParaRPr dirty="0"/>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9/5/2017</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a:xfrm>
            <a:off x="388620" y="402336"/>
            <a:ext cx="6995160" cy="1609344"/>
          </a:xfrm>
          <a:prstGeom prst="rect">
            <a:avLst/>
          </a:prstGeom>
        </p:spPr>
        <p:txBody>
          <a:bodyPr lIns="0" tIns="0" rIns="0" bIns="0"/>
          <a:lstStyle>
            <a:lvl1pPr>
              <a:defRPr/>
            </a:lvl1pPr>
          </a:lstStyle>
          <a:p>
            <a:endParaRPr dirty="0"/>
          </a:p>
        </p:txBody>
      </p:sp>
      <p:sp>
        <p:nvSpPr>
          <p:cNvPr id="3" name="Holder 3"/>
          <p:cNvSpPr>
            <a:spLocks noGrp="1"/>
          </p:cNvSpPr>
          <p:nvPr>
            <p:ph sz="half" idx="2"/>
          </p:nvPr>
        </p:nvSpPr>
        <p:spPr>
          <a:xfrm>
            <a:off x="388620" y="2313432"/>
            <a:ext cx="3380994" cy="6638544"/>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002786" y="2313432"/>
            <a:ext cx="3380994" cy="6638544"/>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9/5/2017</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a:xfrm>
            <a:off x="388620" y="402336"/>
            <a:ext cx="6995160" cy="1609344"/>
          </a:xfrm>
          <a:prstGeom prst="rect">
            <a:avLst/>
          </a:prstGeom>
        </p:spPr>
        <p:txBody>
          <a:bodyPr lIns="0" tIns="0" rIns="0" bIns="0"/>
          <a:lstStyle>
            <a:lvl1pPr>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9/5/2017</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9/5/2017</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Holder 3"/>
          <p:cNvSpPr>
            <a:spLocks noGrp="1"/>
          </p:cNvSpPr>
          <p:nvPr>
            <p:ph type="body" idx="1"/>
          </p:nvPr>
        </p:nvSpPr>
        <p:spPr>
          <a:xfrm>
            <a:off x="388620" y="2313432"/>
            <a:ext cx="6995160" cy="6638544"/>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2642616" y="9354312"/>
            <a:ext cx="2487168" cy="50292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388620" y="9354312"/>
            <a:ext cx="1787652" cy="50292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9/5/2017</a:t>
            </a:fld>
            <a:endParaRPr lang="en-US"/>
          </a:p>
        </p:txBody>
      </p:sp>
      <p:sp>
        <p:nvSpPr>
          <p:cNvPr id="6" name="Holder 6"/>
          <p:cNvSpPr>
            <a:spLocks noGrp="1"/>
          </p:cNvSpPr>
          <p:nvPr>
            <p:ph type="sldNum" sz="quarter" idx="7"/>
          </p:nvPr>
        </p:nvSpPr>
        <p:spPr>
          <a:xfrm>
            <a:off x="5596128" y="9354312"/>
            <a:ext cx="1787652" cy="50292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vtrans.vermont.gov/planning/research/2017symposium" TargetMode="External"/><Relationship Id="rId2" Type="http://schemas.openxmlformats.org/officeDocument/2006/relationships/hyperlink" Target="http://www.uvm.edu/~transctr/pdf/" TargetMode="External"/><Relationship Id="rId1" Type="http://schemas.openxmlformats.org/officeDocument/2006/relationships/slideLayout" Target="../slideLayouts/slideLayout5.xml"/><Relationship Id="rId6" Type="http://schemas.openxmlformats.org/officeDocument/2006/relationships/image" Target="../media/image1.png"/><Relationship Id="rId5" Type="http://schemas.openxmlformats.org/officeDocument/2006/relationships/hyperlink" Target="http://http/vtrans.vermont.gov/boards-councils/stic" TargetMode="External"/><Relationship Id="rId4" Type="http://schemas.openxmlformats.org/officeDocument/2006/relationships/hyperlink" Target="http://vtrans.vermont.gov/planning/research"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9" name="object 29"/>
          <p:cNvGraphicFramePr>
            <a:graphicFrameLocks noGrp="1"/>
          </p:cNvGraphicFramePr>
          <p:nvPr>
            <p:extLst>
              <p:ext uri="{D42A27DB-BD31-4B8C-83A1-F6EECF244321}">
                <p14:modId xmlns:p14="http://schemas.microsoft.com/office/powerpoint/2010/main" val="4268208565"/>
              </p:ext>
            </p:extLst>
          </p:nvPr>
        </p:nvGraphicFramePr>
        <p:xfrm>
          <a:off x="393538" y="420078"/>
          <a:ext cx="6872287" cy="9541115"/>
        </p:xfrm>
        <a:graphic>
          <a:graphicData uri="http://schemas.openxmlformats.org/drawingml/2006/table">
            <a:tbl>
              <a:tblPr firstRow="1" bandRow="1">
                <a:tableStyleId>{2D5ABB26-0587-4C30-8999-92F81FD0307C}</a:tableStyleId>
              </a:tblPr>
              <a:tblGrid>
                <a:gridCol w="1880535">
                  <a:extLst>
                    <a:ext uri="{9D8B030D-6E8A-4147-A177-3AD203B41FA5}">
                      <a16:colId xmlns:a16="http://schemas.microsoft.com/office/drawing/2014/main" val="20000"/>
                    </a:ext>
                  </a:extLst>
                </a:gridCol>
                <a:gridCol w="4991752">
                  <a:extLst>
                    <a:ext uri="{9D8B030D-6E8A-4147-A177-3AD203B41FA5}">
                      <a16:colId xmlns:a16="http://schemas.microsoft.com/office/drawing/2014/main" val="20001"/>
                    </a:ext>
                  </a:extLst>
                </a:gridCol>
              </a:tblGrid>
              <a:tr h="495300">
                <a:tc rowSpan="2">
                  <a:txBody>
                    <a:bodyPr/>
                    <a:lstStyle/>
                    <a:p>
                      <a:pPr marL="201930" algn="ctr">
                        <a:lnSpc>
                          <a:spcPct val="100000"/>
                        </a:lnSpc>
                        <a:spcBef>
                          <a:spcPts val="844"/>
                        </a:spcBef>
                      </a:pPr>
                      <a:endParaRPr sz="1350" dirty="0">
                        <a:latin typeface="Times New Roman"/>
                        <a:cs typeface="Times New Roman"/>
                      </a:endParaRPr>
                    </a:p>
                  </a:txBody>
                  <a:tcPr marL="0" marR="0" marT="0" marB="0" vert="vert">
                    <a:lnL w="12699">
                      <a:solidFill>
                        <a:srgbClr val="395F3A"/>
                      </a:solidFill>
                      <a:prstDash val="solid"/>
                    </a:lnL>
                    <a:lnR w="12699">
                      <a:solidFill>
                        <a:srgbClr val="395F3A"/>
                      </a:solidFill>
                      <a:prstDash val="solid"/>
                    </a:lnR>
                    <a:lnT w="12699">
                      <a:solidFill>
                        <a:srgbClr val="395F3A"/>
                      </a:solidFill>
                      <a:prstDash val="solid"/>
                    </a:lnT>
                    <a:solidFill>
                      <a:srgbClr val="557630">
                        <a:alpha val="25000"/>
                      </a:srgbClr>
                    </a:solidFill>
                  </a:tcPr>
                </a:tc>
                <a:tc>
                  <a:txBody>
                    <a:bodyPr/>
                    <a:lstStyle/>
                    <a:p>
                      <a:pPr marL="302895">
                        <a:lnSpc>
                          <a:spcPct val="100000"/>
                        </a:lnSpc>
                        <a:spcBef>
                          <a:spcPts val="75"/>
                        </a:spcBef>
                      </a:pPr>
                      <a:r>
                        <a:rPr sz="3000" b="1" spc="114" dirty="0">
                          <a:solidFill>
                            <a:srgbClr val="FFFFFF"/>
                          </a:solidFill>
                          <a:effectLst>
                            <a:outerShdw blurRad="50800" dist="38100" dir="2700000" algn="tl" rotWithShape="0">
                              <a:prstClr val="black">
                                <a:alpha val="40000"/>
                              </a:prstClr>
                            </a:outerShdw>
                          </a:effectLst>
                          <a:latin typeface="Franklin Gothic Demi" panose="020B0703020102020204" pitchFamily="34" charset="0"/>
                          <a:cs typeface="Calibri"/>
                        </a:rPr>
                        <a:t>FACT</a:t>
                      </a:r>
                      <a:r>
                        <a:rPr sz="3000" b="1" spc="-165" dirty="0">
                          <a:solidFill>
                            <a:srgbClr val="FFFFFF"/>
                          </a:solidFill>
                          <a:effectLst>
                            <a:outerShdw blurRad="50800" dist="38100" dir="2700000" algn="tl" rotWithShape="0">
                              <a:prstClr val="black">
                                <a:alpha val="40000"/>
                              </a:prstClr>
                            </a:outerShdw>
                          </a:effectLst>
                          <a:latin typeface="Franklin Gothic Demi" panose="020B0703020102020204" pitchFamily="34" charset="0"/>
                          <a:cs typeface="Calibri"/>
                        </a:rPr>
                        <a:t> </a:t>
                      </a:r>
                      <a:r>
                        <a:rPr sz="3000" b="1" spc="165" dirty="0">
                          <a:solidFill>
                            <a:srgbClr val="FFFFFF"/>
                          </a:solidFill>
                          <a:effectLst>
                            <a:outerShdw blurRad="50800" dist="38100" dir="2700000" algn="tl" rotWithShape="0">
                              <a:prstClr val="black">
                                <a:alpha val="40000"/>
                              </a:prstClr>
                            </a:outerShdw>
                          </a:effectLst>
                          <a:latin typeface="Franklin Gothic Demi" panose="020B0703020102020204" pitchFamily="34" charset="0"/>
                          <a:cs typeface="Calibri"/>
                        </a:rPr>
                        <a:t>SHEET</a:t>
                      </a:r>
                      <a:endParaRPr sz="3000" dirty="0">
                        <a:effectLst>
                          <a:outerShdw blurRad="50800" dist="38100" dir="2700000" algn="tl" rotWithShape="0">
                            <a:prstClr val="black">
                              <a:alpha val="40000"/>
                            </a:prstClr>
                          </a:outerShdw>
                        </a:effectLst>
                        <a:latin typeface="Franklin Gothic Demi" panose="020B0703020102020204" pitchFamily="34" charset="0"/>
                        <a:cs typeface="Calibri"/>
                      </a:endParaRPr>
                    </a:p>
                  </a:txBody>
                  <a:tcPr marL="0" marR="0" marT="0" marB="0">
                    <a:lnL w="12699">
                      <a:solidFill>
                        <a:srgbClr val="395F3A"/>
                      </a:solidFill>
                      <a:prstDash val="solid"/>
                    </a:lnL>
                    <a:solidFill>
                      <a:srgbClr val="557630"/>
                    </a:solidFill>
                  </a:tcPr>
                </a:tc>
                <a:extLst>
                  <a:ext uri="{0D108BD9-81ED-4DB2-BD59-A6C34878D82A}">
                    <a16:rowId xmlns:a16="http://schemas.microsoft.com/office/drawing/2014/main" val="10000"/>
                  </a:ext>
                </a:extLst>
              </a:tr>
              <a:tr h="861059">
                <a:tc vMerge="1">
                  <a:txBody>
                    <a:bodyPr/>
                    <a:lstStyle/>
                    <a:p>
                      <a:endParaRPr/>
                    </a:p>
                  </a:txBody>
                  <a:tcPr marL="0" marR="0" marT="0" marB="0" vert="vert">
                    <a:lnL w="12699">
                      <a:solidFill>
                        <a:srgbClr val="395F3A"/>
                      </a:solidFill>
                      <a:prstDash val="solid"/>
                    </a:lnL>
                    <a:lnR w="12699">
                      <a:solidFill>
                        <a:srgbClr val="395F3A"/>
                      </a:solidFill>
                      <a:prstDash val="solid"/>
                    </a:lnR>
                    <a:lnT w="12699">
                      <a:solidFill>
                        <a:srgbClr val="395F3A"/>
                      </a:solidFill>
                      <a:prstDash val="solid"/>
                    </a:lnT>
                    <a:solidFill>
                      <a:srgbClr val="DDDBEC"/>
                    </a:solidFill>
                  </a:tcPr>
                </a:tc>
                <a:tc>
                  <a:txBody>
                    <a:bodyPr/>
                    <a:lstStyle/>
                    <a:p>
                      <a:pPr marL="196850" marR="186055" indent="0" defTabSz="914400" eaLnBrk="1" fontAlgn="auto" latinLnBrk="0" hangingPunct="1">
                        <a:lnSpc>
                          <a:spcPts val="1800"/>
                        </a:lnSpc>
                        <a:spcBef>
                          <a:spcPts val="825"/>
                        </a:spcBef>
                        <a:spcAft>
                          <a:spcPts val="0"/>
                        </a:spcAft>
                        <a:buClrTx/>
                        <a:buSzTx/>
                        <a:buFontTx/>
                        <a:buNone/>
                        <a:tabLst/>
                        <a:defRPr/>
                      </a:pPr>
                      <a:r>
                        <a:rPr lang="en-US" sz="1800" b="1" dirty="0" smtClean="0">
                          <a:solidFill>
                            <a:schemeClr val="tx1"/>
                          </a:solidFill>
                          <a:effectLst/>
                          <a:latin typeface="+mn-lt"/>
                          <a:ea typeface="+mn-ea"/>
                          <a:cs typeface="+mn-cs"/>
                        </a:rPr>
                        <a:t>The changing risk of extreme event impacts on Vermont transportation infrastructure</a:t>
                      </a:r>
                      <a:endParaRPr lang="en-US" sz="1800" dirty="0" smtClean="0">
                        <a:solidFill>
                          <a:schemeClr val="tx1"/>
                        </a:solidFill>
                        <a:effectLst/>
                        <a:latin typeface="+mn-lt"/>
                        <a:ea typeface="+mn-ea"/>
                        <a:cs typeface="+mn-cs"/>
                      </a:endParaRPr>
                    </a:p>
                    <a:p>
                      <a:pPr marL="196850" marR="186055">
                        <a:lnSpc>
                          <a:spcPts val="1800"/>
                        </a:lnSpc>
                        <a:spcBef>
                          <a:spcPts val="825"/>
                        </a:spcBef>
                      </a:pPr>
                      <a:endParaRPr lang="en-US" sz="1800" b="1" spc="35" dirty="0" smtClean="0">
                        <a:solidFill>
                          <a:srgbClr val="231F20"/>
                        </a:solidFill>
                        <a:latin typeface="Franklin Gothic Medium" panose="020B0603020102020204" pitchFamily="34" charset="0"/>
                        <a:cs typeface="Calibri"/>
                      </a:endParaRPr>
                    </a:p>
                  </a:txBody>
                  <a:tcPr marL="0" marR="0" marT="0" marB="0">
                    <a:lnL w="12699">
                      <a:solidFill>
                        <a:srgbClr val="395F3A"/>
                      </a:solidFill>
                      <a:prstDash val="solid"/>
                    </a:lnL>
                  </a:tcPr>
                </a:tc>
                <a:extLst>
                  <a:ext uri="{0D108BD9-81ED-4DB2-BD59-A6C34878D82A}">
                    <a16:rowId xmlns:a16="http://schemas.microsoft.com/office/drawing/2014/main" val="10001"/>
                  </a:ext>
                </a:extLst>
              </a:tr>
              <a:tr h="145173">
                <a:tc>
                  <a:txBody>
                    <a:bodyPr/>
                    <a:lstStyle/>
                    <a:p>
                      <a:pPr algn="ctr"/>
                      <a:r>
                        <a:rPr lang="en-US" sz="1800" b="1" dirty="0" smtClean="0">
                          <a:solidFill>
                            <a:schemeClr val="bg1"/>
                          </a:solidFill>
                          <a:effectLst>
                            <a:outerShdw blurRad="50800" dist="38100" dir="2700000" algn="tl" rotWithShape="0">
                              <a:prstClr val="black">
                                <a:alpha val="40000"/>
                              </a:prstClr>
                            </a:outerShdw>
                          </a:effectLst>
                          <a:latin typeface="Calibri"/>
                          <a:cs typeface="Calibri"/>
                        </a:rPr>
                        <a:t>&amp; STIC Annual Meeting</a:t>
                      </a:r>
                      <a:endParaRPr sz="1800" b="1" dirty="0">
                        <a:solidFill>
                          <a:schemeClr val="bg1"/>
                        </a:solidFill>
                        <a:effectLst>
                          <a:outerShdw blurRad="50800" dist="38100" dir="2700000" algn="tl" rotWithShape="0">
                            <a:prstClr val="black">
                              <a:alpha val="40000"/>
                            </a:prstClr>
                          </a:outerShdw>
                        </a:effectLst>
                        <a:latin typeface="Calibri"/>
                        <a:cs typeface="Calibri"/>
                      </a:endParaRPr>
                    </a:p>
                  </a:txBody>
                  <a:tcPr marL="0" marR="0" marT="0" marB="0">
                    <a:lnL w="12699">
                      <a:solidFill>
                        <a:srgbClr val="395F3A"/>
                      </a:solidFill>
                      <a:prstDash val="solid"/>
                    </a:lnL>
                    <a:lnR w="12699">
                      <a:solidFill>
                        <a:srgbClr val="395F3A"/>
                      </a:solidFill>
                      <a:prstDash val="solid"/>
                    </a:lnR>
                    <a:solidFill>
                      <a:srgbClr val="557630"/>
                    </a:solidFill>
                  </a:tcPr>
                </a:tc>
                <a:tc>
                  <a:txBody>
                    <a:bodyPr/>
                    <a:lstStyle/>
                    <a:p>
                      <a:endParaRPr sz="1800" dirty="0">
                        <a:latin typeface="Calibri"/>
                        <a:cs typeface="Calibri"/>
                      </a:endParaRPr>
                    </a:p>
                  </a:txBody>
                  <a:tcPr marL="0" marR="0" marT="0" marB="0">
                    <a:lnL w="12699">
                      <a:solidFill>
                        <a:srgbClr val="395F3A"/>
                      </a:solidFill>
                      <a:prstDash val="solid"/>
                    </a:lnL>
                    <a:solidFill>
                      <a:srgbClr val="557630"/>
                    </a:solidFill>
                  </a:tcPr>
                </a:tc>
                <a:extLst>
                  <a:ext uri="{0D108BD9-81ED-4DB2-BD59-A6C34878D82A}">
                    <a16:rowId xmlns:a16="http://schemas.microsoft.com/office/drawing/2014/main" val="10002"/>
                  </a:ext>
                </a:extLst>
              </a:tr>
              <a:tr h="7636116">
                <a:tc>
                  <a:txBody>
                    <a:bodyPr/>
                    <a:lstStyle/>
                    <a:p>
                      <a:pPr>
                        <a:lnSpc>
                          <a:spcPct val="100000"/>
                        </a:lnSpc>
                        <a:spcBef>
                          <a:spcPts val="45"/>
                        </a:spcBef>
                      </a:pPr>
                      <a:endParaRPr sz="850" dirty="0">
                        <a:latin typeface="Times New Roman"/>
                        <a:cs typeface="Times New Roman"/>
                      </a:endParaRPr>
                    </a:p>
                    <a:p>
                      <a:pPr marL="152400">
                        <a:lnSpc>
                          <a:spcPct val="100000"/>
                        </a:lnSpc>
                        <a:spcBef>
                          <a:spcPts val="5"/>
                        </a:spcBef>
                      </a:pPr>
                      <a:r>
                        <a:rPr sz="1000" b="1" spc="30" dirty="0">
                          <a:solidFill>
                            <a:srgbClr val="231F20"/>
                          </a:solidFill>
                          <a:latin typeface="Franklin Gothic Book" panose="020B0503020102020204" pitchFamily="34" charset="0"/>
                          <a:cs typeface="Calibri"/>
                        </a:rPr>
                        <a:t>RESEARCH</a:t>
                      </a:r>
                      <a:r>
                        <a:rPr sz="1000" b="1" spc="-65" dirty="0">
                          <a:solidFill>
                            <a:srgbClr val="231F20"/>
                          </a:solidFill>
                          <a:latin typeface="Franklin Gothic Book" panose="020B0503020102020204" pitchFamily="34" charset="0"/>
                          <a:cs typeface="Calibri"/>
                        </a:rPr>
                        <a:t> </a:t>
                      </a:r>
                      <a:r>
                        <a:rPr sz="1000" b="1" spc="35" dirty="0">
                          <a:solidFill>
                            <a:srgbClr val="231F20"/>
                          </a:solidFill>
                          <a:latin typeface="Franklin Gothic Book" panose="020B0503020102020204" pitchFamily="34" charset="0"/>
                          <a:cs typeface="Calibri"/>
                        </a:rPr>
                        <a:t>PROJECT</a:t>
                      </a:r>
                      <a:r>
                        <a:rPr sz="1000" b="1" spc="-100" dirty="0">
                          <a:solidFill>
                            <a:srgbClr val="231F20"/>
                          </a:solidFill>
                          <a:latin typeface="Franklin Gothic Book" panose="020B0503020102020204" pitchFamily="34" charset="0"/>
                          <a:cs typeface="Calibri"/>
                        </a:rPr>
                        <a:t> </a:t>
                      </a:r>
                      <a:r>
                        <a:rPr sz="1000" b="1" spc="30" dirty="0">
                          <a:solidFill>
                            <a:srgbClr val="231F20"/>
                          </a:solidFill>
                          <a:latin typeface="Franklin Gothic Book" panose="020B0503020102020204" pitchFamily="34" charset="0"/>
                          <a:cs typeface="Calibri"/>
                        </a:rPr>
                        <a:t>TITLE</a:t>
                      </a:r>
                      <a:endParaRPr sz="1000" dirty="0">
                        <a:latin typeface="Franklin Gothic Book" panose="020B0503020102020204" pitchFamily="34" charset="0"/>
                        <a:cs typeface="Calibri"/>
                      </a:endParaRPr>
                    </a:p>
                    <a:p>
                      <a:r>
                        <a:rPr lang="en-US" sz="1100" b="1" dirty="0" smtClean="0">
                          <a:solidFill>
                            <a:schemeClr val="tx1"/>
                          </a:solidFill>
                          <a:effectLst/>
                          <a:latin typeface="+mn-lt"/>
                          <a:ea typeface="+mn-ea"/>
                          <a:cs typeface="+mn-cs"/>
                        </a:rPr>
                        <a:t>The changing risk of extreme event impacts on Vermont transportation infrastructure</a:t>
                      </a:r>
                      <a:endParaRPr lang="en-US" sz="1100" dirty="0" smtClean="0">
                        <a:solidFill>
                          <a:schemeClr val="tx1"/>
                        </a:solidFill>
                        <a:effectLst/>
                        <a:latin typeface="+mn-lt"/>
                        <a:ea typeface="+mn-ea"/>
                        <a:cs typeface="+mn-cs"/>
                      </a:endParaRPr>
                    </a:p>
                    <a:p>
                      <a:pPr>
                        <a:lnSpc>
                          <a:spcPct val="100000"/>
                        </a:lnSpc>
                        <a:spcBef>
                          <a:spcPts val="10"/>
                        </a:spcBef>
                      </a:pPr>
                      <a:endParaRPr sz="850" dirty="0">
                        <a:latin typeface="Times New Roman"/>
                        <a:cs typeface="Times New Roman"/>
                      </a:endParaRPr>
                    </a:p>
                    <a:p>
                      <a:pPr marL="152400">
                        <a:lnSpc>
                          <a:spcPct val="100000"/>
                        </a:lnSpc>
                      </a:pPr>
                      <a:r>
                        <a:rPr sz="1050" b="1" dirty="0">
                          <a:solidFill>
                            <a:srgbClr val="231F20"/>
                          </a:solidFill>
                          <a:latin typeface="Franklin Gothic Book" panose="020B0503020102020204" pitchFamily="34" charset="0"/>
                          <a:cs typeface="Calibri"/>
                        </a:rPr>
                        <a:t>STUDY</a:t>
                      </a:r>
                      <a:r>
                        <a:rPr sz="1050" b="1" spc="-150" dirty="0">
                          <a:solidFill>
                            <a:srgbClr val="231F20"/>
                          </a:solidFill>
                          <a:latin typeface="Franklin Gothic Book" panose="020B0503020102020204" pitchFamily="34" charset="0"/>
                          <a:cs typeface="Calibri"/>
                        </a:rPr>
                        <a:t> </a:t>
                      </a:r>
                      <a:r>
                        <a:rPr sz="1050" b="1" spc="-10" dirty="0">
                          <a:solidFill>
                            <a:srgbClr val="231F20"/>
                          </a:solidFill>
                          <a:latin typeface="Franklin Gothic Book" panose="020B0503020102020204" pitchFamily="34" charset="0"/>
                          <a:cs typeface="Calibri"/>
                        </a:rPr>
                        <a:t>TIMELINE</a:t>
                      </a:r>
                      <a:endParaRPr sz="1050" dirty="0">
                        <a:latin typeface="Franklin Gothic Book" panose="020B0503020102020204" pitchFamily="34" charset="0"/>
                        <a:cs typeface="Calibri"/>
                      </a:endParaRPr>
                    </a:p>
                    <a:p>
                      <a:pPr marL="152400">
                        <a:lnSpc>
                          <a:spcPct val="100000"/>
                        </a:lnSpc>
                        <a:spcBef>
                          <a:spcPts val="240"/>
                        </a:spcBef>
                      </a:pPr>
                      <a:r>
                        <a:rPr lang="en-US" sz="850" spc="-10" dirty="0" smtClean="0">
                          <a:solidFill>
                            <a:srgbClr val="231F20"/>
                          </a:solidFill>
                          <a:latin typeface="Palatino Linotype" panose="02040502050505030304" pitchFamily="18" charset="0"/>
                          <a:cs typeface="Calibri"/>
                        </a:rPr>
                        <a:t>1/2015</a:t>
                      </a:r>
                      <a:r>
                        <a:rPr lang="en-US" sz="850" spc="-10" baseline="0" dirty="0" smtClean="0">
                          <a:solidFill>
                            <a:srgbClr val="231F20"/>
                          </a:solidFill>
                          <a:latin typeface="Palatino Linotype" panose="02040502050505030304" pitchFamily="18" charset="0"/>
                          <a:cs typeface="Calibri"/>
                        </a:rPr>
                        <a:t> – 8/2017</a:t>
                      </a:r>
                      <a:endParaRPr sz="850" dirty="0">
                        <a:latin typeface="Palatino Linotype" panose="02040502050505030304" pitchFamily="18" charset="0"/>
                        <a:cs typeface="Calibri"/>
                      </a:endParaRPr>
                    </a:p>
                    <a:p>
                      <a:pPr>
                        <a:lnSpc>
                          <a:spcPct val="100000"/>
                        </a:lnSpc>
                        <a:spcBef>
                          <a:spcPts val="50"/>
                        </a:spcBef>
                      </a:pPr>
                      <a:endParaRPr sz="850" dirty="0">
                        <a:latin typeface="Franklin Gothic Book" panose="020B0503020102020204" pitchFamily="34" charset="0"/>
                        <a:cs typeface="Times New Roman"/>
                      </a:endParaRPr>
                    </a:p>
                    <a:p>
                      <a:pPr marL="152400">
                        <a:lnSpc>
                          <a:spcPct val="100000"/>
                        </a:lnSpc>
                      </a:pPr>
                      <a:r>
                        <a:rPr sz="1000" b="1" spc="15" dirty="0">
                          <a:solidFill>
                            <a:srgbClr val="231F20"/>
                          </a:solidFill>
                          <a:latin typeface="Franklin Gothic Book" panose="020B0503020102020204" pitchFamily="34" charset="0"/>
                          <a:cs typeface="Calibri"/>
                        </a:rPr>
                        <a:t>PRINCIPAL</a:t>
                      </a:r>
                      <a:r>
                        <a:rPr sz="1000" b="1" spc="-90" dirty="0">
                          <a:solidFill>
                            <a:srgbClr val="231F20"/>
                          </a:solidFill>
                          <a:latin typeface="Franklin Gothic Book" panose="020B0503020102020204" pitchFamily="34" charset="0"/>
                          <a:cs typeface="Calibri"/>
                        </a:rPr>
                        <a:t> </a:t>
                      </a:r>
                      <a:r>
                        <a:rPr sz="1000" b="1" spc="10" dirty="0">
                          <a:solidFill>
                            <a:srgbClr val="231F20"/>
                          </a:solidFill>
                          <a:latin typeface="Franklin Gothic Book" panose="020B0503020102020204" pitchFamily="34" charset="0"/>
                          <a:cs typeface="Calibri"/>
                        </a:rPr>
                        <a:t>INVESTIGATOR</a:t>
                      </a:r>
                      <a:endParaRPr sz="1000" dirty="0">
                        <a:latin typeface="Franklin Gothic Book" panose="020B0503020102020204" pitchFamily="34" charset="0"/>
                        <a:cs typeface="Calibri"/>
                      </a:endParaRPr>
                    </a:p>
                    <a:p>
                      <a:pPr marL="152400">
                        <a:lnSpc>
                          <a:spcPct val="100000"/>
                        </a:lnSpc>
                        <a:spcBef>
                          <a:spcPts val="300"/>
                        </a:spcBef>
                      </a:pPr>
                      <a:r>
                        <a:rPr lang="en-US" sz="800" spc="-20" dirty="0" smtClean="0">
                          <a:solidFill>
                            <a:srgbClr val="231F20"/>
                          </a:solidFill>
                          <a:latin typeface="Palatino Linotype" panose="02040502050505030304" pitchFamily="18" charset="0"/>
                          <a:cs typeface="Calibri"/>
                        </a:rPr>
                        <a:t>Arne Bomblies, PhD, PE</a:t>
                      </a:r>
                    </a:p>
                    <a:p>
                      <a:pPr marL="152400">
                        <a:lnSpc>
                          <a:spcPct val="100000"/>
                        </a:lnSpc>
                        <a:spcBef>
                          <a:spcPts val="300"/>
                        </a:spcBef>
                      </a:pPr>
                      <a:r>
                        <a:rPr lang="en-US" sz="800" spc="-20" dirty="0" smtClean="0">
                          <a:solidFill>
                            <a:srgbClr val="231F20"/>
                          </a:solidFill>
                          <a:latin typeface="Palatino Linotype" panose="02040502050505030304" pitchFamily="18" charset="0"/>
                          <a:cs typeface="Calibri"/>
                        </a:rPr>
                        <a:t>Associate</a:t>
                      </a:r>
                      <a:r>
                        <a:rPr lang="en-US" sz="800" spc="-20" baseline="0" dirty="0" smtClean="0">
                          <a:solidFill>
                            <a:srgbClr val="231F20"/>
                          </a:solidFill>
                          <a:latin typeface="Palatino Linotype" panose="02040502050505030304" pitchFamily="18" charset="0"/>
                          <a:cs typeface="Calibri"/>
                        </a:rPr>
                        <a:t> Professor</a:t>
                      </a:r>
                    </a:p>
                    <a:p>
                      <a:pPr marL="152400">
                        <a:lnSpc>
                          <a:spcPct val="100000"/>
                        </a:lnSpc>
                        <a:spcBef>
                          <a:spcPts val="300"/>
                        </a:spcBef>
                      </a:pPr>
                      <a:r>
                        <a:rPr lang="en-US" sz="800" spc="-20" baseline="0" dirty="0" smtClean="0">
                          <a:solidFill>
                            <a:srgbClr val="231F20"/>
                          </a:solidFill>
                          <a:latin typeface="Palatino Linotype" panose="02040502050505030304" pitchFamily="18" charset="0"/>
                          <a:cs typeface="Calibri"/>
                        </a:rPr>
                        <a:t>Department of Civil and Environmental Engineering</a:t>
                      </a:r>
                    </a:p>
                    <a:p>
                      <a:pPr marL="152400">
                        <a:lnSpc>
                          <a:spcPct val="100000"/>
                        </a:lnSpc>
                        <a:spcBef>
                          <a:spcPts val="300"/>
                        </a:spcBef>
                      </a:pPr>
                      <a:r>
                        <a:rPr lang="en-US" sz="800" spc="-20" baseline="0" dirty="0" smtClean="0">
                          <a:solidFill>
                            <a:srgbClr val="231F20"/>
                          </a:solidFill>
                          <a:latin typeface="Palatino Linotype" panose="02040502050505030304" pitchFamily="18" charset="0"/>
                          <a:cs typeface="Calibri"/>
                        </a:rPr>
                        <a:t>University of Vermont </a:t>
                      </a:r>
                      <a:endParaRPr sz="800" dirty="0">
                        <a:latin typeface="Palatino Linotype" panose="02040502050505030304" pitchFamily="18" charset="0"/>
                        <a:cs typeface="Calibri"/>
                      </a:endParaRPr>
                    </a:p>
                    <a:p>
                      <a:pPr>
                        <a:lnSpc>
                          <a:spcPct val="100000"/>
                        </a:lnSpc>
                        <a:spcBef>
                          <a:spcPts val="10"/>
                        </a:spcBef>
                      </a:pPr>
                      <a:endParaRPr sz="850" dirty="0">
                        <a:latin typeface="Times New Roman"/>
                        <a:cs typeface="Times New Roman"/>
                      </a:endParaRPr>
                    </a:p>
                    <a:p>
                      <a:pPr marL="152400">
                        <a:lnSpc>
                          <a:spcPct val="100000"/>
                        </a:lnSpc>
                      </a:pPr>
                      <a:endParaRPr lang="en-US" sz="1050" b="1" spc="-120" dirty="0" smtClean="0">
                        <a:solidFill>
                          <a:srgbClr val="231F20"/>
                        </a:solidFill>
                        <a:latin typeface="Calibri"/>
                        <a:cs typeface="Calibri"/>
                      </a:endParaRPr>
                    </a:p>
                    <a:p>
                      <a:pPr marL="152400">
                        <a:lnSpc>
                          <a:spcPct val="100000"/>
                        </a:lnSpc>
                      </a:pPr>
                      <a:r>
                        <a:rPr lang="en-US" sz="1050" b="1" spc="-120" dirty="0" smtClean="0">
                          <a:solidFill>
                            <a:srgbClr val="231F20"/>
                          </a:solidFill>
                          <a:latin typeface="Franklin Gothic Book" panose="020B0503020102020204" pitchFamily="34" charset="0"/>
                          <a:cs typeface="Calibri"/>
                        </a:rPr>
                        <a:t>VTRANS </a:t>
                      </a:r>
                      <a:r>
                        <a:rPr sz="1050" b="1" spc="-120" dirty="0" smtClean="0">
                          <a:solidFill>
                            <a:srgbClr val="231F20"/>
                          </a:solidFill>
                          <a:latin typeface="Franklin Gothic Book" panose="020B0503020102020204" pitchFamily="34" charset="0"/>
                          <a:cs typeface="Calibri"/>
                        </a:rPr>
                        <a:t> </a:t>
                      </a:r>
                      <a:r>
                        <a:rPr sz="1050" b="1" spc="-10" dirty="0" smtClean="0">
                          <a:solidFill>
                            <a:srgbClr val="231F20"/>
                          </a:solidFill>
                          <a:latin typeface="Franklin Gothic Book" panose="020B0503020102020204" pitchFamily="34" charset="0"/>
                          <a:cs typeface="Calibri"/>
                        </a:rPr>
                        <a:t>CONTACT</a:t>
                      </a:r>
                      <a:r>
                        <a:rPr lang="en-US" sz="1050" b="1" spc="-10" dirty="0" smtClean="0">
                          <a:solidFill>
                            <a:srgbClr val="231F20"/>
                          </a:solidFill>
                          <a:latin typeface="Franklin Gothic Book" panose="020B0503020102020204" pitchFamily="34" charset="0"/>
                          <a:cs typeface="Calibri"/>
                        </a:rPr>
                        <a:t>(S)</a:t>
                      </a:r>
                    </a:p>
                    <a:p>
                      <a:pPr marL="152400" marR="0" lvl="0" indent="0" defTabSz="914400" eaLnBrk="1" fontAlgn="auto" latinLnBrk="0" hangingPunct="1">
                        <a:lnSpc>
                          <a:spcPct val="100000"/>
                        </a:lnSpc>
                        <a:spcBef>
                          <a:spcPts val="0"/>
                        </a:spcBef>
                        <a:spcAft>
                          <a:spcPts val="0"/>
                        </a:spcAft>
                        <a:buClrTx/>
                        <a:buSzTx/>
                        <a:buFontTx/>
                        <a:buNone/>
                        <a:tabLst/>
                        <a:defRPr/>
                      </a:pPr>
                      <a:r>
                        <a:rPr lang="en-US" sz="900" spc="-20" dirty="0" smtClean="0">
                          <a:solidFill>
                            <a:srgbClr val="231F20"/>
                          </a:solidFill>
                          <a:latin typeface="Palatino Linotype" panose="02040502050505030304" pitchFamily="18" charset="0"/>
                          <a:cs typeface="Calibri"/>
                        </a:rPr>
                        <a:t>Nick</a:t>
                      </a:r>
                      <a:r>
                        <a:rPr lang="en-US" sz="900" spc="-20" baseline="0" dirty="0" smtClean="0">
                          <a:solidFill>
                            <a:srgbClr val="231F20"/>
                          </a:solidFill>
                          <a:latin typeface="Palatino Linotype" panose="02040502050505030304" pitchFamily="18" charset="0"/>
                          <a:cs typeface="Calibri"/>
                        </a:rPr>
                        <a:t> Wark, Hydraulics Engineer</a:t>
                      </a:r>
                      <a:endParaRPr lang="en-US" sz="900" spc="-20" dirty="0" smtClean="0">
                        <a:solidFill>
                          <a:srgbClr val="231F20"/>
                        </a:solidFill>
                        <a:latin typeface="Palatino Linotype" panose="02040502050505030304" pitchFamily="18" charset="0"/>
                        <a:cs typeface="Calibri"/>
                      </a:endParaRPr>
                    </a:p>
                    <a:p>
                      <a:pPr marL="152400" marR="0" lvl="0" indent="0" defTabSz="914400" eaLnBrk="1" fontAlgn="auto" latinLnBrk="0" hangingPunct="1">
                        <a:lnSpc>
                          <a:spcPct val="100000"/>
                        </a:lnSpc>
                        <a:spcBef>
                          <a:spcPts val="0"/>
                        </a:spcBef>
                        <a:spcAft>
                          <a:spcPts val="0"/>
                        </a:spcAft>
                        <a:buClrTx/>
                        <a:buSzTx/>
                        <a:buFontTx/>
                        <a:buNone/>
                        <a:tabLst/>
                        <a:defRPr/>
                      </a:pPr>
                      <a:endParaRPr lang="en-US" sz="900" spc="-20" dirty="0" smtClean="0">
                        <a:solidFill>
                          <a:srgbClr val="231F20"/>
                        </a:solidFill>
                        <a:latin typeface="Palatino Linotype" panose="02040502050505030304" pitchFamily="18" charset="0"/>
                        <a:cs typeface="Calibri"/>
                      </a:endParaRPr>
                    </a:p>
                    <a:p>
                      <a:pPr marL="152400">
                        <a:lnSpc>
                          <a:spcPct val="100000"/>
                        </a:lnSpc>
                      </a:pPr>
                      <a:endParaRPr lang="en-US" sz="850" spc="-35" dirty="0" smtClean="0">
                        <a:solidFill>
                          <a:srgbClr val="231F20"/>
                        </a:solidFill>
                        <a:latin typeface="Calibri"/>
                        <a:ea typeface="+mn-ea"/>
                        <a:cs typeface="Calibri"/>
                      </a:endParaRPr>
                    </a:p>
                    <a:p>
                      <a:pPr>
                        <a:lnSpc>
                          <a:spcPct val="100000"/>
                        </a:lnSpc>
                        <a:spcBef>
                          <a:spcPts val="30"/>
                        </a:spcBef>
                      </a:pPr>
                      <a:endParaRPr sz="1000" dirty="0">
                        <a:latin typeface="Franklin Gothic Book" panose="020B0503020102020204" pitchFamily="34" charset="0"/>
                        <a:cs typeface="Times New Roman"/>
                      </a:endParaRPr>
                    </a:p>
                    <a:p>
                      <a:pPr marL="152400">
                        <a:lnSpc>
                          <a:spcPct val="100000"/>
                        </a:lnSpc>
                      </a:pPr>
                      <a:r>
                        <a:rPr sz="1050" b="1" spc="-30" dirty="0">
                          <a:solidFill>
                            <a:srgbClr val="231F20"/>
                          </a:solidFill>
                          <a:latin typeface="Franklin Gothic Book" panose="020B0503020102020204" pitchFamily="34" charset="0"/>
                          <a:cs typeface="Calibri"/>
                        </a:rPr>
                        <a:t>MORE</a:t>
                      </a:r>
                      <a:r>
                        <a:rPr sz="1050" b="1" spc="-110" dirty="0">
                          <a:solidFill>
                            <a:srgbClr val="231F20"/>
                          </a:solidFill>
                          <a:latin typeface="Franklin Gothic Book" panose="020B0503020102020204" pitchFamily="34" charset="0"/>
                          <a:cs typeface="Calibri"/>
                        </a:rPr>
                        <a:t> </a:t>
                      </a:r>
                      <a:r>
                        <a:rPr sz="1050" b="1" spc="-25" dirty="0">
                          <a:solidFill>
                            <a:srgbClr val="231F20"/>
                          </a:solidFill>
                          <a:latin typeface="Franklin Gothic Book" panose="020B0503020102020204" pitchFamily="34" charset="0"/>
                          <a:cs typeface="Calibri"/>
                        </a:rPr>
                        <a:t>INFORMATION</a:t>
                      </a:r>
                      <a:endParaRPr sz="1050" dirty="0">
                        <a:latin typeface="Franklin Gothic Book" panose="020B0503020102020204" pitchFamily="34" charset="0"/>
                        <a:cs typeface="Calibri"/>
                      </a:endParaRPr>
                    </a:p>
                    <a:p>
                      <a:pPr marL="152400" marR="154940">
                        <a:lnSpc>
                          <a:spcPts val="1000"/>
                        </a:lnSpc>
                        <a:spcBef>
                          <a:spcPts val="290"/>
                        </a:spcBef>
                      </a:pPr>
                      <a:r>
                        <a:rPr lang="en-US" sz="850" i="1" dirty="0" smtClean="0">
                          <a:solidFill>
                            <a:srgbClr val="231F20"/>
                          </a:solidFill>
                          <a:latin typeface="Palatino Linotype" panose="02040502050505030304" pitchFamily="18" charset="0"/>
                          <a:cs typeface="Calibri"/>
                          <a:hlinkClick r:id="rId2"/>
                        </a:rPr>
                        <a:t>Research </a:t>
                      </a:r>
                      <a:r>
                        <a:rPr lang="en-US" sz="850" i="1" baseline="0" dirty="0" smtClean="0">
                          <a:solidFill>
                            <a:srgbClr val="231F20"/>
                          </a:solidFill>
                          <a:latin typeface="Palatino Linotype" panose="02040502050505030304" pitchFamily="18" charset="0"/>
                          <a:cs typeface="Calibri"/>
                          <a:hlinkClick r:id="rId2"/>
                        </a:rPr>
                        <a:t>will add link to the final report  and other materials on </a:t>
                      </a:r>
                      <a:r>
                        <a:rPr lang="en-US" sz="850" i="1" baseline="0" dirty="0" err="1" smtClean="0">
                          <a:solidFill>
                            <a:srgbClr val="231F20"/>
                          </a:solidFill>
                          <a:latin typeface="Palatino Linotype" panose="02040502050505030304" pitchFamily="18" charset="0"/>
                          <a:cs typeface="Calibri"/>
                          <a:hlinkClick r:id="rId2"/>
                        </a:rPr>
                        <a:t>VTrans</a:t>
                      </a:r>
                      <a:r>
                        <a:rPr lang="en-US" sz="850" i="1" baseline="0" dirty="0" smtClean="0">
                          <a:solidFill>
                            <a:srgbClr val="231F20"/>
                          </a:solidFill>
                          <a:latin typeface="Palatino Linotype" panose="02040502050505030304" pitchFamily="18" charset="0"/>
                          <a:cs typeface="Calibri"/>
                          <a:hlinkClick r:id="rId2"/>
                        </a:rPr>
                        <a:t> website</a:t>
                      </a:r>
                      <a:endParaRPr lang="en-US" sz="850" i="1" baseline="0" dirty="0" smtClean="0">
                        <a:solidFill>
                          <a:srgbClr val="231F20"/>
                        </a:solidFill>
                        <a:latin typeface="Palatino Linotype" panose="02040502050505030304" pitchFamily="18" charset="0"/>
                        <a:cs typeface="Calibri"/>
                      </a:endParaRPr>
                    </a:p>
                    <a:p>
                      <a:pPr marL="152400" marR="154940">
                        <a:lnSpc>
                          <a:spcPts val="1000"/>
                        </a:lnSpc>
                        <a:spcBef>
                          <a:spcPts val="290"/>
                        </a:spcBef>
                      </a:pPr>
                      <a:endParaRPr lang="en-US" sz="850" dirty="0" smtClean="0">
                        <a:latin typeface="Times New Roman"/>
                        <a:cs typeface="Times New Roman"/>
                      </a:endParaRPr>
                    </a:p>
                    <a:p>
                      <a:pPr marL="152400" marR="154940">
                        <a:lnSpc>
                          <a:spcPts val="1000"/>
                        </a:lnSpc>
                        <a:spcBef>
                          <a:spcPts val="290"/>
                        </a:spcBef>
                      </a:pPr>
                      <a:r>
                        <a:rPr lang="en-US" sz="850" dirty="0" smtClean="0">
                          <a:latin typeface="Palatino Linotype" panose="02040502050505030304" pitchFamily="18" charset="0"/>
                          <a:cs typeface="Times New Roman"/>
                        </a:rPr>
                        <a:t>This fact sheet</a:t>
                      </a:r>
                      <a:r>
                        <a:rPr lang="en-US" sz="850" baseline="0" dirty="0" smtClean="0">
                          <a:latin typeface="Palatino Linotype" panose="02040502050505030304" pitchFamily="18" charset="0"/>
                          <a:cs typeface="Times New Roman"/>
                        </a:rPr>
                        <a:t> was prepared for the 2017 </a:t>
                      </a:r>
                      <a:r>
                        <a:rPr lang="en-US" sz="850" baseline="0" dirty="0" err="1" smtClean="0">
                          <a:latin typeface="Palatino Linotype" panose="02040502050505030304" pitchFamily="18" charset="0"/>
                          <a:cs typeface="Times New Roman"/>
                        </a:rPr>
                        <a:t>VTrans</a:t>
                      </a:r>
                      <a:r>
                        <a:rPr lang="en-US" sz="850" baseline="0" dirty="0" smtClean="0">
                          <a:latin typeface="Palatino Linotype" panose="02040502050505030304" pitchFamily="18" charset="0"/>
                          <a:cs typeface="Times New Roman"/>
                        </a:rPr>
                        <a:t> Research Symposium &amp; STIC Annual Meeting held </a:t>
                      </a:r>
                      <a:r>
                        <a:rPr lang="en-US" sz="850" b="1" baseline="0" dirty="0" smtClean="0">
                          <a:latin typeface="Palatino Linotype" panose="02040502050505030304" pitchFamily="18" charset="0"/>
                          <a:cs typeface="Times New Roman"/>
                        </a:rPr>
                        <a:t>on September 28, 2017</a:t>
                      </a:r>
                      <a:r>
                        <a:rPr lang="en-US" sz="850" baseline="0" dirty="0" smtClean="0">
                          <a:latin typeface="Palatino Linotype" panose="02040502050505030304" pitchFamily="18" charset="0"/>
                          <a:cs typeface="Times New Roman"/>
                        </a:rPr>
                        <a:t> at National Life in Montpelier, VT.  8:00 am– 12:00 pm.</a:t>
                      </a:r>
                    </a:p>
                    <a:p>
                      <a:pPr marL="152400" marR="154940">
                        <a:lnSpc>
                          <a:spcPts val="1000"/>
                        </a:lnSpc>
                        <a:spcBef>
                          <a:spcPts val="290"/>
                        </a:spcBef>
                      </a:pPr>
                      <a:endParaRPr lang="en-US" sz="850" baseline="0" dirty="0" smtClean="0">
                        <a:latin typeface="Palatino Linotype" panose="02040502050505030304" pitchFamily="18" charset="0"/>
                        <a:cs typeface="Times New Roman"/>
                      </a:endParaRPr>
                    </a:p>
                    <a:p>
                      <a:pPr marL="152400" marR="154940">
                        <a:lnSpc>
                          <a:spcPts val="1000"/>
                        </a:lnSpc>
                        <a:spcBef>
                          <a:spcPts val="290"/>
                        </a:spcBef>
                      </a:pPr>
                      <a:r>
                        <a:rPr lang="en-US" sz="850" baseline="0" dirty="0" smtClean="0">
                          <a:latin typeface="Palatino Linotype" panose="02040502050505030304" pitchFamily="18" charset="0"/>
                          <a:cs typeface="Times New Roman"/>
                        </a:rPr>
                        <a:t>Fact sheets can be found for additional projects featured at the 2017 Symposium at </a:t>
                      </a:r>
                      <a:r>
                        <a:rPr lang="en-US" sz="850" baseline="0" dirty="0" smtClean="0">
                          <a:latin typeface="Palatino Linotype" panose="02040502050505030304" pitchFamily="18" charset="0"/>
                          <a:cs typeface="Times New Roman"/>
                          <a:hlinkClick r:id="rId3"/>
                        </a:rPr>
                        <a:t>http://vtrans.vermont.gov/planning/research/2017symposium</a:t>
                      </a:r>
                      <a:r>
                        <a:rPr lang="en-US" sz="850" baseline="0" dirty="0" smtClean="0">
                          <a:latin typeface="Palatino Linotype" panose="02040502050505030304" pitchFamily="18" charset="0"/>
                          <a:cs typeface="Times New Roman"/>
                        </a:rPr>
                        <a:t> </a:t>
                      </a:r>
                    </a:p>
                    <a:p>
                      <a:pPr marL="152400" marR="154940">
                        <a:lnSpc>
                          <a:spcPts val="1000"/>
                        </a:lnSpc>
                        <a:spcBef>
                          <a:spcPts val="290"/>
                        </a:spcBef>
                      </a:pPr>
                      <a:endParaRPr lang="en-US" sz="850" baseline="0" dirty="0" smtClean="0">
                        <a:latin typeface="Palatino Linotype" panose="02040502050505030304" pitchFamily="18" charset="0"/>
                        <a:cs typeface="Times New Roman"/>
                      </a:endParaRPr>
                    </a:p>
                    <a:p>
                      <a:pPr marL="152400" marR="154940">
                        <a:lnSpc>
                          <a:spcPts val="1000"/>
                        </a:lnSpc>
                        <a:spcBef>
                          <a:spcPts val="290"/>
                        </a:spcBef>
                      </a:pPr>
                      <a:r>
                        <a:rPr lang="en-US" sz="850" baseline="0" dirty="0" smtClean="0">
                          <a:latin typeface="Palatino Linotype" panose="02040502050505030304" pitchFamily="18" charset="0"/>
                          <a:cs typeface="Times New Roman"/>
                        </a:rPr>
                        <a:t>Additional information about the </a:t>
                      </a:r>
                      <a:r>
                        <a:rPr lang="en-US" sz="850" b="1" baseline="0" dirty="0" err="1" smtClean="0">
                          <a:latin typeface="Palatino Linotype" panose="02040502050505030304" pitchFamily="18" charset="0"/>
                          <a:cs typeface="Times New Roman"/>
                        </a:rPr>
                        <a:t>VTrans</a:t>
                      </a:r>
                      <a:r>
                        <a:rPr lang="en-US" sz="850" b="1" baseline="0" dirty="0" smtClean="0">
                          <a:latin typeface="Palatino Linotype" panose="02040502050505030304" pitchFamily="18" charset="0"/>
                          <a:cs typeface="Times New Roman"/>
                        </a:rPr>
                        <a:t> Research Program </a:t>
                      </a:r>
                      <a:r>
                        <a:rPr lang="en-US" sz="850" baseline="0" dirty="0" smtClean="0">
                          <a:latin typeface="Palatino Linotype" panose="02040502050505030304" pitchFamily="18" charset="0"/>
                          <a:cs typeface="Times New Roman"/>
                        </a:rPr>
                        <a:t>can be found at </a:t>
                      </a:r>
                      <a:r>
                        <a:rPr lang="en-US" sz="850" baseline="0" dirty="0" smtClean="0">
                          <a:latin typeface="Palatino Linotype" panose="02040502050505030304" pitchFamily="18" charset="0"/>
                          <a:cs typeface="Times New Roman"/>
                          <a:hlinkClick r:id="rId4"/>
                        </a:rPr>
                        <a:t>http://vtrans.vermont.gov/planning/research</a:t>
                      </a:r>
                      <a:r>
                        <a:rPr lang="en-US" sz="850" baseline="0" dirty="0" smtClean="0">
                          <a:latin typeface="Palatino Linotype" panose="02040502050505030304" pitchFamily="18" charset="0"/>
                          <a:cs typeface="Times New Roman"/>
                        </a:rPr>
                        <a:t> </a:t>
                      </a:r>
                    </a:p>
                    <a:p>
                      <a:pPr marL="152400" marR="154940">
                        <a:lnSpc>
                          <a:spcPts val="1000"/>
                        </a:lnSpc>
                        <a:spcBef>
                          <a:spcPts val="290"/>
                        </a:spcBef>
                      </a:pPr>
                      <a:endParaRPr lang="en-US" sz="850" baseline="0" dirty="0" smtClean="0">
                        <a:latin typeface="Palatino Linotype" panose="02040502050505030304" pitchFamily="18" charset="0"/>
                        <a:cs typeface="Times New Roman"/>
                      </a:endParaRPr>
                    </a:p>
                    <a:p>
                      <a:pPr marL="152400" marR="154940" lvl="0" indent="0" defTabSz="914400" eaLnBrk="1" fontAlgn="auto" latinLnBrk="0" hangingPunct="1">
                        <a:lnSpc>
                          <a:spcPts val="1000"/>
                        </a:lnSpc>
                        <a:spcBef>
                          <a:spcPts val="290"/>
                        </a:spcBef>
                        <a:spcAft>
                          <a:spcPts val="0"/>
                        </a:spcAft>
                        <a:buClrTx/>
                        <a:buSzTx/>
                        <a:buFontTx/>
                        <a:buNone/>
                        <a:tabLst/>
                        <a:defRPr/>
                      </a:pPr>
                      <a:r>
                        <a:rPr lang="en-US" sz="850" baseline="0" dirty="0" smtClean="0">
                          <a:latin typeface="Palatino Linotype" panose="02040502050505030304" pitchFamily="18" charset="0"/>
                          <a:cs typeface="Times New Roman"/>
                        </a:rPr>
                        <a:t>Additional information about the </a:t>
                      </a:r>
                      <a:r>
                        <a:rPr lang="en-US" sz="850" b="1" baseline="0" dirty="0" err="1" smtClean="0">
                          <a:latin typeface="Palatino Linotype" panose="02040502050505030304" pitchFamily="18" charset="0"/>
                          <a:cs typeface="Times New Roman"/>
                        </a:rPr>
                        <a:t>VTrans</a:t>
                      </a:r>
                      <a:r>
                        <a:rPr lang="en-US" sz="850" b="1" baseline="0" dirty="0" smtClean="0">
                          <a:latin typeface="Palatino Linotype" panose="02040502050505030304" pitchFamily="18" charset="0"/>
                          <a:cs typeface="Times New Roman"/>
                        </a:rPr>
                        <a:t> STIC Program </a:t>
                      </a:r>
                      <a:r>
                        <a:rPr lang="en-US" sz="850" baseline="0" dirty="0" smtClean="0">
                          <a:latin typeface="Palatino Linotype" panose="02040502050505030304" pitchFamily="18" charset="0"/>
                          <a:cs typeface="Times New Roman"/>
                        </a:rPr>
                        <a:t>can be found at </a:t>
                      </a:r>
                      <a:r>
                        <a:rPr lang="en-US" sz="850" baseline="0" dirty="0" smtClean="0">
                          <a:latin typeface="Palatino Linotype" panose="02040502050505030304" pitchFamily="18" charset="0"/>
                          <a:cs typeface="Times New Roman"/>
                          <a:hlinkClick r:id="rId5"/>
                        </a:rPr>
                        <a:t>http://vtrans.vermont.gov/boards-councils/stic</a:t>
                      </a:r>
                      <a:r>
                        <a:rPr lang="en-US" sz="850" baseline="0" dirty="0" smtClean="0">
                          <a:latin typeface="Palatino Linotype" panose="02040502050505030304" pitchFamily="18" charset="0"/>
                          <a:cs typeface="Times New Roman"/>
                        </a:rPr>
                        <a:t>  </a:t>
                      </a:r>
                      <a:endParaRPr lang="en-US" sz="850" dirty="0" smtClean="0">
                        <a:latin typeface="Palatino Linotype" panose="02040502050505030304" pitchFamily="18" charset="0"/>
                        <a:cs typeface="Times New Roman"/>
                      </a:endParaRPr>
                    </a:p>
                  </a:txBody>
                  <a:tcPr marL="0" marR="0" marT="0" marB="0">
                    <a:lnL w="12699">
                      <a:solidFill>
                        <a:srgbClr val="395F3A"/>
                      </a:solidFill>
                      <a:prstDash val="solid"/>
                    </a:lnL>
                    <a:lnR w="12699">
                      <a:solidFill>
                        <a:srgbClr val="395F3A"/>
                      </a:solidFill>
                      <a:prstDash val="solid"/>
                    </a:lnR>
                    <a:lnB w="12699">
                      <a:solidFill>
                        <a:srgbClr val="395F3A"/>
                      </a:solidFill>
                      <a:prstDash val="solid"/>
                    </a:lnB>
                    <a:solidFill>
                      <a:srgbClr val="557630">
                        <a:alpha val="25000"/>
                      </a:srgbClr>
                    </a:solidFill>
                  </a:tcPr>
                </a:tc>
                <a:tc>
                  <a:txBody>
                    <a:bodyPr/>
                    <a:lstStyle/>
                    <a:p>
                      <a:pPr marL="70485" algn="just">
                        <a:lnSpc>
                          <a:spcPct val="100000"/>
                        </a:lnSpc>
                        <a:spcBef>
                          <a:spcPts val="65"/>
                        </a:spcBef>
                      </a:pPr>
                      <a:r>
                        <a:rPr lang="en-US" sz="1400" b="1" spc="20" dirty="0" smtClean="0">
                          <a:solidFill>
                            <a:srgbClr val="231F20"/>
                          </a:solidFill>
                          <a:latin typeface="Franklin Gothic Book" panose="020B0503020102020204" pitchFamily="34" charset="0"/>
                          <a:cs typeface="Calibri"/>
                        </a:rPr>
                        <a:t>Introduction</a:t>
                      </a:r>
                      <a:r>
                        <a:rPr lang="en-US" sz="1400" b="1" spc="20" baseline="0" dirty="0" smtClean="0">
                          <a:solidFill>
                            <a:srgbClr val="231F20"/>
                          </a:solidFill>
                          <a:latin typeface="Franklin Gothic Book" panose="020B0503020102020204" pitchFamily="34" charset="0"/>
                          <a:cs typeface="Calibri"/>
                        </a:rPr>
                        <a:t> or </a:t>
                      </a:r>
                      <a:r>
                        <a:rPr sz="1400" b="1" spc="20" dirty="0" smtClean="0">
                          <a:solidFill>
                            <a:srgbClr val="231F20"/>
                          </a:solidFill>
                          <a:latin typeface="Franklin Gothic Book" panose="020B0503020102020204" pitchFamily="34" charset="0"/>
                          <a:cs typeface="Calibri"/>
                        </a:rPr>
                        <a:t>What </a:t>
                      </a:r>
                      <a:r>
                        <a:rPr sz="1400" b="1" spc="35" dirty="0">
                          <a:solidFill>
                            <a:srgbClr val="231F20"/>
                          </a:solidFill>
                          <a:latin typeface="Franklin Gothic Book" panose="020B0503020102020204" pitchFamily="34" charset="0"/>
                          <a:cs typeface="Calibri"/>
                        </a:rPr>
                        <a:t>was </a:t>
                      </a:r>
                      <a:r>
                        <a:rPr sz="1400" b="1" spc="40" dirty="0">
                          <a:solidFill>
                            <a:srgbClr val="231F20"/>
                          </a:solidFill>
                          <a:latin typeface="Franklin Gothic Book" panose="020B0503020102020204" pitchFamily="34" charset="0"/>
                          <a:cs typeface="Calibri"/>
                        </a:rPr>
                        <a:t>the</a:t>
                      </a:r>
                      <a:r>
                        <a:rPr sz="1400" b="1" spc="-229" dirty="0">
                          <a:solidFill>
                            <a:srgbClr val="231F20"/>
                          </a:solidFill>
                          <a:latin typeface="Franklin Gothic Book" panose="020B0503020102020204" pitchFamily="34" charset="0"/>
                          <a:cs typeface="Calibri"/>
                        </a:rPr>
                        <a:t> </a:t>
                      </a:r>
                      <a:r>
                        <a:rPr sz="1400" b="1" spc="40" dirty="0">
                          <a:solidFill>
                            <a:srgbClr val="231F20"/>
                          </a:solidFill>
                          <a:latin typeface="Franklin Gothic Book" panose="020B0503020102020204" pitchFamily="34" charset="0"/>
                          <a:cs typeface="Calibri"/>
                        </a:rPr>
                        <a:t>Problem?</a:t>
                      </a:r>
                      <a:endParaRPr sz="1400" dirty="0">
                        <a:latin typeface="Franklin Gothic Book" panose="020B0503020102020204" pitchFamily="34" charset="0"/>
                        <a:cs typeface="Calibri"/>
                      </a:endParaRPr>
                    </a:p>
                    <a:p>
                      <a:pPr marL="70485" marR="1379855" algn="just">
                        <a:lnSpc>
                          <a:spcPts val="1210"/>
                        </a:lnSpc>
                        <a:spcBef>
                          <a:spcPts val="960"/>
                        </a:spcBef>
                      </a:pPr>
                      <a:r>
                        <a:rPr lang="en-US" sz="1100" b="0" spc="20" dirty="0" smtClean="0">
                          <a:solidFill>
                            <a:srgbClr val="231F20"/>
                          </a:solidFill>
                          <a:latin typeface="Palatino Linotype" panose="02040502050505030304" pitchFamily="18" charset="0"/>
                          <a:cs typeface="Calibri"/>
                        </a:rPr>
                        <a:t>The magnitudes of precipitation extremes</a:t>
                      </a:r>
                      <a:r>
                        <a:rPr lang="en-US" sz="1100" b="0" spc="20" baseline="0" dirty="0" smtClean="0">
                          <a:solidFill>
                            <a:srgbClr val="231F20"/>
                          </a:solidFill>
                          <a:latin typeface="Palatino Linotype" panose="02040502050505030304" pitchFamily="18" charset="0"/>
                          <a:cs typeface="Calibri"/>
                        </a:rPr>
                        <a:t> are changing in Vermont,  and these changes can affect flood behavior, leading to </a:t>
                      </a:r>
                      <a:r>
                        <a:rPr lang="en-US" sz="1100" b="0" spc="20" baseline="0" dirty="0" err="1" smtClean="0">
                          <a:solidFill>
                            <a:srgbClr val="231F20"/>
                          </a:solidFill>
                          <a:latin typeface="Palatino Linotype" panose="02040502050505030304" pitchFamily="18" charset="0"/>
                          <a:cs typeface="Calibri"/>
                        </a:rPr>
                        <a:t>nonstationarity</a:t>
                      </a:r>
                      <a:r>
                        <a:rPr lang="en-US" sz="1100" b="0" spc="20" baseline="0" dirty="0" smtClean="0">
                          <a:solidFill>
                            <a:srgbClr val="231F20"/>
                          </a:solidFill>
                          <a:latin typeface="Palatino Linotype" panose="02040502050505030304" pitchFamily="18" charset="0"/>
                          <a:cs typeface="Calibri"/>
                        </a:rPr>
                        <a:t> in stream flow. Standard engineering practice for culvert and bridge sizing assumes stream flow stationarity, so  the observed </a:t>
                      </a:r>
                      <a:r>
                        <a:rPr lang="en-US" sz="1100" b="0" spc="20" baseline="0" dirty="0" err="1" smtClean="0">
                          <a:solidFill>
                            <a:srgbClr val="231F20"/>
                          </a:solidFill>
                          <a:latin typeface="Palatino Linotype" panose="02040502050505030304" pitchFamily="18" charset="0"/>
                          <a:cs typeface="Calibri"/>
                        </a:rPr>
                        <a:t>nonstationarity</a:t>
                      </a:r>
                      <a:r>
                        <a:rPr lang="en-US" sz="1100" b="0" spc="20" baseline="0" dirty="0" smtClean="0">
                          <a:solidFill>
                            <a:srgbClr val="231F20"/>
                          </a:solidFill>
                          <a:latin typeface="Palatino Linotype" panose="02040502050505030304" pitchFamily="18" charset="0"/>
                          <a:cs typeface="Calibri"/>
                        </a:rPr>
                        <a:t> may result in undersized structures rendering them vulnerable to future flooding. This research sought to quantify the change factors in design flows that should be applied in order to account for the changing precipitation climatology.</a:t>
                      </a:r>
                      <a:endParaRPr lang="en-US" sz="1100" b="0" spc="20" dirty="0" smtClean="0">
                        <a:solidFill>
                          <a:srgbClr val="231F20"/>
                        </a:solidFill>
                        <a:latin typeface="Palatino Linotype" panose="02040502050505030304" pitchFamily="18" charset="0"/>
                        <a:cs typeface="Calibri"/>
                      </a:endParaRPr>
                    </a:p>
                    <a:p>
                      <a:pPr marL="70485" marR="1379855" algn="just">
                        <a:lnSpc>
                          <a:spcPts val="1210"/>
                        </a:lnSpc>
                        <a:spcBef>
                          <a:spcPts val="960"/>
                        </a:spcBef>
                      </a:pPr>
                      <a:endParaRPr lang="en-US" sz="1400" b="1" spc="20" dirty="0" smtClean="0">
                        <a:solidFill>
                          <a:srgbClr val="231F20"/>
                        </a:solidFill>
                        <a:latin typeface="Franklin Gothic Book" panose="020B0503020102020204" pitchFamily="34" charset="0"/>
                        <a:cs typeface="Calibri"/>
                      </a:endParaRPr>
                    </a:p>
                    <a:p>
                      <a:pPr marL="70485" marR="1379855" algn="just">
                        <a:lnSpc>
                          <a:spcPts val="1210"/>
                        </a:lnSpc>
                        <a:spcBef>
                          <a:spcPts val="960"/>
                        </a:spcBef>
                      </a:pPr>
                      <a:r>
                        <a:rPr lang="en-US" sz="1400" b="1" spc="20" dirty="0" smtClean="0">
                          <a:solidFill>
                            <a:srgbClr val="231F20"/>
                          </a:solidFill>
                          <a:latin typeface="Franklin Gothic Book" panose="020B0503020102020204" pitchFamily="34" charset="0"/>
                          <a:cs typeface="Calibri"/>
                        </a:rPr>
                        <a:t>Methodology</a:t>
                      </a:r>
                      <a:r>
                        <a:rPr lang="en-US" sz="1400" b="1" spc="20" baseline="0" dirty="0" smtClean="0">
                          <a:solidFill>
                            <a:srgbClr val="231F20"/>
                          </a:solidFill>
                          <a:latin typeface="Franklin Gothic Book" panose="020B0503020102020204" pitchFamily="34" charset="0"/>
                          <a:cs typeface="Calibri"/>
                        </a:rPr>
                        <a:t> or </a:t>
                      </a:r>
                      <a:r>
                        <a:rPr sz="1400" b="1" spc="20" dirty="0" smtClean="0">
                          <a:solidFill>
                            <a:srgbClr val="231F20"/>
                          </a:solidFill>
                          <a:latin typeface="Franklin Gothic Book" panose="020B0503020102020204" pitchFamily="34" charset="0"/>
                          <a:cs typeface="Calibri"/>
                        </a:rPr>
                        <a:t>What </a:t>
                      </a:r>
                      <a:r>
                        <a:rPr sz="1400" b="1" spc="35" dirty="0" smtClean="0">
                          <a:solidFill>
                            <a:srgbClr val="231F20"/>
                          </a:solidFill>
                          <a:latin typeface="Franklin Gothic Book" panose="020B0503020102020204" pitchFamily="34" charset="0"/>
                          <a:cs typeface="Calibri"/>
                        </a:rPr>
                        <a:t>was</a:t>
                      </a:r>
                      <a:r>
                        <a:rPr sz="1400" b="1" spc="-165" dirty="0" smtClean="0">
                          <a:solidFill>
                            <a:srgbClr val="231F20"/>
                          </a:solidFill>
                          <a:latin typeface="Franklin Gothic Book" panose="020B0503020102020204" pitchFamily="34" charset="0"/>
                          <a:cs typeface="Calibri"/>
                        </a:rPr>
                        <a:t> </a:t>
                      </a:r>
                      <a:r>
                        <a:rPr sz="1400" b="1" spc="40" dirty="0" smtClean="0">
                          <a:solidFill>
                            <a:srgbClr val="231F20"/>
                          </a:solidFill>
                          <a:latin typeface="Franklin Gothic Book" panose="020B0503020102020204" pitchFamily="34" charset="0"/>
                          <a:cs typeface="Calibri"/>
                        </a:rPr>
                        <a:t>done?</a:t>
                      </a:r>
                      <a:endParaRPr sz="1400" dirty="0" smtClean="0">
                        <a:latin typeface="Franklin Gothic Book" panose="020B0503020102020204" pitchFamily="34" charset="0"/>
                        <a:cs typeface="Calibri"/>
                      </a:endParaRPr>
                    </a:p>
                    <a:p>
                      <a:pPr marL="70485" marR="5715" algn="just">
                        <a:lnSpc>
                          <a:spcPts val="1210"/>
                        </a:lnSpc>
                        <a:spcBef>
                          <a:spcPts val="960"/>
                        </a:spcBef>
                      </a:pPr>
                      <a:r>
                        <a:rPr lang="en-US" sz="1100" spc="-35" dirty="0" smtClean="0">
                          <a:solidFill>
                            <a:srgbClr val="231F20"/>
                          </a:solidFill>
                          <a:latin typeface="Palatino Linotype" panose="02040502050505030304" pitchFamily="18" charset="0"/>
                          <a:cs typeface="Garamond"/>
                        </a:rPr>
                        <a:t>Because downscaled</a:t>
                      </a:r>
                      <a:r>
                        <a:rPr lang="en-US" sz="1100" spc="-35" baseline="0" dirty="0" smtClean="0">
                          <a:solidFill>
                            <a:srgbClr val="231F20"/>
                          </a:solidFill>
                          <a:latin typeface="Palatino Linotype" panose="02040502050505030304" pitchFamily="18" charset="0"/>
                          <a:cs typeface="Garamond"/>
                        </a:rPr>
                        <a:t> </a:t>
                      </a:r>
                      <a:r>
                        <a:rPr lang="en-US" sz="1100" spc="-35" dirty="0" smtClean="0">
                          <a:solidFill>
                            <a:srgbClr val="231F20"/>
                          </a:solidFill>
                          <a:latin typeface="Palatino Linotype" panose="02040502050505030304" pitchFamily="18" charset="0"/>
                          <a:cs typeface="Garamond"/>
                        </a:rPr>
                        <a:t>global climate model</a:t>
                      </a:r>
                      <a:r>
                        <a:rPr lang="en-US" sz="1100" spc="-35" baseline="0" dirty="0" smtClean="0">
                          <a:solidFill>
                            <a:srgbClr val="231F20"/>
                          </a:solidFill>
                          <a:latin typeface="Palatino Linotype" panose="02040502050505030304" pitchFamily="18" charset="0"/>
                          <a:cs typeface="Garamond"/>
                        </a:rPr>
                        <a:t> data is not validated for Vermont (model runs in </a:t>
                      </a:r>
                      <a:r>
                        <a:rPr lang="en-US" sz="1100" spc="-35" baseline="0" dirty="0" err="1" smtClean="0">
                          <a:solidFill>
                            <a:srgbClr val="231F20"/>
                          </a:solidFill>
                          <a:latin typeface="Palatino Linotype" panose="02040502050505030304" pitchFamily="18" charset="0"/>
                          <a:cs typeface="Garamond"/>
                        </a:rPr>
                        <a:t>hindcast</a:t>
                      </a:r>
                      <a:r>
                        <a:rPr lang="en-US" sz="1100" spc="-35" baseline="0" dirty="0" smtClean="0">
                          <a:solidFill>
                            <a:srgbClr val="231F20"/>
                          </a:solidFill>
                          <a:latin typeface="Palatino Linotype" panose="02040502050505030304" pitchFamily="18" charset="0"/>
                          <a:cs typeface="Garamond"/>
                        </a:rPr>
                        <a:t> fail to reproduce observed changes), w</a:t>
                      </a:r>
                      <a:r>
                        <a:rPr lang="en-US" sz="1100" spc="-35" dirty="0" smtClean="0">
                          <a:solidFill>
                            <a:srgbClr val="231F20"/>
                          </a:solidFill>
                          <a:latin typeface="Palatino Linotype" panose="02040502050505030304" pitchFamily="18" charset="0"/>
                          <a:cs typeface="Garamond"/>
                        </a:rPr>
                        <a:t>e used a statistical approach</a:t>
                      </a:r>
                      <a:r>
                        <a:rPr lang="en-US" sz="1100" spc="-35" baseline="0" dirty="0" smtClean="0">
                          <a:solidFill>
                            <a:srgbClr val="231F20"/>
                          </a:solidFill>
                          <a:latin typeface="Palatino Linotype" panose="02040502050505030304" pitchFamily="18" charset="0"/>
                          <a:cs typeface="Garamond"/>
                        </a:rPr>
                        <a:t> based on a nonstationary Monte Carlo Markov Chain model trained with observed precipitation data to generate future precipitation realizations. The statistical weather generator was run 10,000 times for each scenario. These possible precipitation time series were combined with hydrological models, to quantify hydrological response and thereby arrive at a change factor useful for hydraulic design. </a:t>
                      </a:r>
                    </a:p>
                    <a:p>
                      <a:pPr marL="70485" marR="5715" algn="just">
                        <a:lnSpc>
                          <a:spcPts val="1210"/>
                        </a:lnSpc>
                        <a:spcBef>
                          <a:spcPts val="960"/>
                        </a:spcBef>
                      </a:pPr>
                      <a:r>
                        <a:rPr lang="en-US" sz="1400" b="1" spc="20" dirty="0" smtClean="0">
                          <a:solidFill>
                            <a:srgbClr val="231F20"/>
                          </a:solidFill>
                          <a:latin typeface="Franklin Gothic Book" panose="020B0503020102020204" pitchFamily="34" charset="0"/>
                          <a:ea typeface="+mn-ea"/>
                          <a:cs typeface="Calibri"/>
                        </a:rPr>
                        <a:t>Conclusion or </a:t>
                      </a:r>
                      <a:r>
                        <a:rPr sz="1400" b="1" spc="20" dirty="0" smtClean="0">
                          <a:solidFill>
                            <a:srgbClr val="231F20"/>
                          </a:solidFill>
                          <a:latin typeface="Franklin Gothic Book" panose="020B0503020102020204" pitchFamily="34" charset="0"/>
                          <a:cs typeface="Calibri"/>
                        </a:rPr>
                        <a:t>What</a:t>
                      </a:r>
                      <a:r>
                        <a:rPr sz="1400" b="1" spc="-50" dirty="0" smtClean="0">
                          <a:solidFill>
                            <a:srgbClr val="231F20"/>
                          </a:solidFill>
                          <a:latin typeface="Franklin Gothic Book" panose="020B0503020102020204" pitchFamily="34" charset="0"/>
                          <a:cs typeface="Calibri"/>
                        </a:rPr>
                        <a:t> </a:t>
                      </a:r>
                      <a:r>
                        <a:rPr sz="1400" b="1" spc="30" dirty="0">
                          <a:solidFill>
                            <a:srgbClr val="231F20"/>
                          </a:solidFill>
                          <a:latin typeface="Franklin Gothic Book" panose="020B0503020102020204" pitchFamily="34" charset="0"/>
                          <a:cs typeface="Calibri"/>
                        </a:rPr>
                        <a:t>are</a:t>
                      </a:r>
                      <a:r>
                        <a:rPr sz="1400" b="1" spc="-50" dirty="0">
                          <a:solidFill>
                            <a:srgbClr val="231F20"/>
                          </a:solidFill>
                          <a:latin typeface="Franklin Gothic Book" panose="020B0503020102020204" pitchFamily="34" charset="0"/>
                          <a:cs typeface="Calibri"/>
                        </a:rPr>
                        <a:t> </a:t>
                      </a:r>
                      <a:r>
                        <a:rPr sz="1400" b="1" spc="40" dirty="0">
                          <a:solidFill>
                            <a:srgbClr val="231F20"/>
                          </a:solidFill>
                          <a:latin typeface="Franklin Gothic Book" panose="020B0503020102020204" pitchFamily="34" charset="0"/>
                          <a:cs typeface="Calibri"/>
                        </a:rPr>
                        <a:t>the</a:t>
                      </a:r>
                      <a:r>
                        <a:rPr sz="1400" b="1" spc="-50" dirty="0">
                          <a:solidFill>
                            <a:srgbClr val="231F20"/>
                          </a:solidFill>
                          <a:latin typeface="Franklin Gothic Book" panose="020B0503020102020204" pitchFamily="34" charset="0"/>
                          <a:cs typeface="Calibri"/>
                        </a:rPr>
                        <a:t> </a:t>
                      </a:r>
                      <a:r>
                        <a:rPr sz="1400" b="1" spc="50" dirty="0">
                          <a:solidFill>
                            <a:srgbClr val="231F20"/>
                          </a:solidFill>
                          <a:latin typeface="Franklin Gothic Book" panose="020B0503020102020204" pitchFamily="34" charset="0"/>
                          <a:cs typeface="Calibri"/>
                        </a:rPr>
                        <a:t>next</a:t>
                      </a:r>
                      <a:r>
                        <a:rPr sz="1400" b="1" spc="-50" dirty="0">
                          <a:solidFill>
                            <a:srgbClr val="231F20"/>
                          </a:solidFill>
                          <a:latin typeface="Franklin Gothic Book" panose="020B0503020102020204" pitchFamily="34" charset="0"/>
                          <a:cs typeface="Calibri"/>
                        </a:rPr>
                        <a:t> </a:t>
                      </a:r>
                      <a:r>
                        <a:rPr sz="1400" b="1" spc="35" dirty="0">
                          <a:solidFill>
                            <a:srgbClr val="231F20"/>
                          </a:solidFill>
                          <a:latin typeface="Franklin Gothic Book" panose="020B0503020102020204" pitchFamily="34" charset="0"/>
                          <a:cs typeface="Calibri"/>
                        </a:rPr>
                        <a:t>steps?</a:t>
                      </a:r>
                      <a:endParaRPr sz="1400" dirty="0">
                        <a:latin typeface="Franklin Gothic Book" panose="020B0503020102020204" pitchFamily="34" charset="0"/>
                        <a:cs typeface="Calibri"/>
                      </a:endParaRPr>
                    </a:p>
                    <a:p>
                      <a:pPr marL="70485" marR="5715" algn="just">
                        <a:lnSpc>
                          <a:spcPts val="1210"/>
                        </a:lnSpc>
                        <a:spcBef>
                          <a:spcPts val="960"/>
                        </a:spcBef>
                      </a:pPr>
                      <a:r>
                        <a:rPr lang="en-US" sz="1100" spc="-35" dirty="0" smtClean="0">
                          <a:solidFill>
                            <a:srgbClr val="231F20"/>
                          </a:solidFill>
                          <a:latin typeface="Palatino Linotype" panose="02040502050505030304" pitchFamily="18" charset="0"/>
                          <a:cs typeface="Garamond"/>
                        </a:rPr>
                        <a:t>For the year 2050, the</a:t>
                      </a:r>
                      <a:r>
                        <a:rPr lang="en-US" sz="1100" spc="-35" baseline="0" dirty="0" smtClean="0">
                          <a:solidFill>
                            <a:srgbClr val="231F20"/>
                          </a:solidFill>
                          <a:latin typeface="Palatino Linotype" panose="02040502050505030304" pitchFamily="18" charset="0"/>
                          <a:cs typeface="Garamond"/>
                        </a:rPr>
                        <a:t> 100-year, 50-year, and 25-year  flows may be as much as 1.5 times higher than they currently are. There  is significant uncertainty in these estimates, and they assume that current trends in precipitation changes continue. The change factors presented in this research can be used as a factor of safety to account for climate change, but further research on the tradeoffs between making the upfront investment for potential future benefits versus saving the money and taking the risk of assuming stationarity should be considered. </a:t>
                      </a:r>
                      <a:endParaRPr lang="en-US" sz="1100" spc="-35" dirty="0" smtClean="0">
                        <a:solidFill>
                          <a:srgbClr val="231F20"/>
                        </a:solidFill>
                        <a:latin typeface="Palatino Linotype" panose="02040502050505030304" pitchFamily="18" charset="0"/>
                        <a:cs typeface="Garamond"/>
                      </a:endParaRPr>
                    </a:p>
                    <a:p>
                      <a:pPr marL="70485" marR="5715" algn="just">
                        <a:lnSpc>
                          <a:spcPts val="1210"/>
                        </a:lnSpc>
                        <a:spcBef>
                          <a:spcPts val="960"/>
                        </a:spcBef>
                      </a:pPr>
                      <a:r>
                        <a:rPr sz="1400" b="1" spc="20" dirty="0" smtClean="0">
                          <a:solidFill>
                            <a:srgbClr val="231F20"/>
                          </a:solidFill>
                          <a:latin typeface="Franklin Gothic Book" panose="020B0503020102020204" pitchFamily="34" charset="0"/>
                          <a:cs typeface="Calibri"/>
                        </a:rPr>
                        <a:t>What</a:t>
                      </a:r>
                      <a:r>
                        <a:rPr sz="1400" b="1" spc="-45" dirty="0" smtClean="0">
                          <a:solidFill>
                            <a:srgbClr val="231F20"/>
                          </a:solidFill>
                          <a:latin typeface="Franklin Gothic Book" panose="020B0503020102020204" pitchFamily="34" charset="0"/>
                          <a:cs typeface="Calibri"/>
                        </a:rPr>
                        <a:t> </a:t>
                      </a:r>
                      <a:r>
                        <a:rPr sz="1400" b="1" spc="30" dirty="0">
                          <a:solidFill>
                            <a:srgbClr val="231F20"/>
                          </a:solidFill>
                          <a:latin typeface="Franklin Gothic Book" panose="020B0503020102020204" pitchFamily="34" charset="0"/>
                          <a:cs typeface="Calibri"/>
                        </a:rPr>
                        <a:t>are</a:t>
                      </a:r>
                      <a:r>
                        <a:rPr sz="1400" b="1" spc="-45" dirty="0">
                          <a:solidFill>
                            <a:srgbClr val="231F20"/>
                          </a:solidFill>
                          <a:latin typeface="Franklin Gothic Book" panose="020B0503020102020204" pitchFamily="34" charset="0"/>
                          <a:cs typeface="Calibri"/>
                        </a:rPr>
                        <a:t> </a:t>
                      </a:r>
                      <a:r>
                        <a:rPr sz="1400" b="1" spc="45" dirty="0">
                          <a:solidFill>
                            <a:srgbClr val="231F20"/>
                          </a:solidFill>
                          <a:latin typeface="Franklin Gothic Book" panose="020B0503020102020204" pitchFamily="34" charset="0"/>
                          <a:cs typeface="Calibri"/>
                        </a:rPr>
                        <a:t>potential</a:t>
                      </a:r>
                      <a:r>
                        <a:rPr sz="1400" b="1" spc="-45" dirty="0">
                          <a:solidFill>
                            <a:srgbClr val="231F20"/>
                          </a:solidFill>
                          <a:latin typeface="Franklin Gothic Book" panose="020B0503020102020204" pitchFamily="34" charset="0"/>
                          <a:cs typeface="Calibri"/>
                        </a:rPr>
                        <a:t> </a:t>
                      </a:r>
                      <a:r>
                        <a:rPr sz="1400" b="1" spc="40" dirty="0" smtClean="0">
                          <a:solidFill>
                            <a:srgbClr val="231F20"/>
                          </a:solidFill>
                          <a:latin typeface="Franklin Gothic Book" panose="020B0503020102020204" pitchFamily="34" charset="0"/>
                          <a:cs typeface="Calibri"/>
                        </a:rPr>
                        <a:t>impacts?</a:t>
                      </a:r>
                      <a:r>
                        <a:rPr lang="en-US" sz="1400" b="1" spc="40" dirty="0" smtClean="0">
                          <a:solidFill>
                            <a:srgbClr val="231F20"/>
                          </a:solidFill>
                          <a:latin typeface="Franklin Gothic Book" panose="020B0503020102020204" pitchFamily="34" charset="0"/>
                          <a:cs typeface="Calibri"/>
                        </a:rPr>
                        <a:t>  What is the benefit to </a:t>
                      </a:r>
                      <a:r>
                        <a:rPr lang="en-US" sz="1400" b="1" spc="40" dirty="0" err="1" smtClean="0">
                          <a:solidFill>
                            <a:srgbClr val="231F20"/>
                          </a:solidFill>
                          <a:latin typeface="Franklin Gothic Book" panose="020B0503020102020204" pitchFamily="34" charset="0"/>
                          <a:cs typeface="Calibri"/>
                        </a:rPr>
                        <a:t>VTrans</a:t>
                      </a:r>
                      <a:r>
                        <a:rPr lang="en-US" sz="1400" b="1" spc="40" dirty="0" smtClean="0">
                          <a:solidFill>
                            <a:srgbClr val="231F20"/>
                          </a:solidFill>
                          <a:latin typeface="Franklin Gothic Book" panose="020B0503020102020204" pitchFamily="34" charset="0"/>
                          <a:cs typeface="Calibri"/>
                        </a:rPr>
                        <a:t>?</a:t>
                      </a:r>
                      <a:endParaRPr sz="1400" dirty="0">
                        <a:latin typeface="Franklin Gothic Book" panose="020B0503020102020204" pitchFamily="34" charset="0"/>
                        <a:cs typeface="Calibri"/>
                      </a:endParaRPr>
                    </a:p>
                    <a:p>
                      <a:pPr marL="70485" marR="5715" algn="just">
                        <a:lnSpc>
                          <a:spcPts val="1210"/>
                        </a:lnSpc>
                        <a:spcBef>
                          <a:spcPts val="960"/>
                        </a:spcBef>
                      </a:pPr>
                      <a:r>
                        <a:rPr lang="en-US" sz="1100" spc="-20" dirty="0" smtClean="0">
                          <a:solidFill>
                            <a:srgbClr val="231F20"/>
                          </a:solidFill>
                          <a:latin typeface="Palatino Linotype" panose="02040502050505030304" pitchFamily="18" charset="0"/>
                          <a:cs typeface="Garamond"/>
                        </a:rPr>
                        <a:t>Benefits to </a:t>
                      </a:r>
                      <a:r>
                        <a:rPr lang="en-US" sz="1100" spc="-20" dirty="0" err="1" smtClean="0">
                          <a:solidFill>
                            <a:srgbClr val="231F20"/>
                          </a:solidFill>
                          <a:latin typeface="Palatino Linotype" panose="02040502050505030304" pitchFamily="18" charset="0"/>
                          <a:cs typeface="Garamond"/>
                        </a:rPr>
                        <a:t>VTrans</a:t>
                      </a:r>
                      <a:r>
                        <a:rPr lang="en-US" sz="1100" spc="-20" dirty="0" smtClean="0">
                          <a:solidFill>
                            <a:srgbClr val="231F20"/>
                          </a:solidFill>
                          <a:latin typeface="Palatino Linotype" panose="02040502050505030304" pitchFamily="18" charset="0"/>
                          <a:cs typeface="Garamond"/>
                        </a:rPr>
                        <a:t> include potential</a:t>
                      </a:r>
                      <a:r>
                        <a:rPr lang="en-US" sz="1100" spc="-20" baseline="0" dirty="0" smtClean="0">
                          <a:solidFill>
                            <a:srgbClr val="231F20"/>
                          </a:solidFill>
                          <a:latin typeface="Palatino Linotype" panose="02040502050505030304" pitchFamily="18" charset="0"/>
                          <a:cs typeface="Garamond"/>
                        </a:rPr>
                        <a:t> cost savings for bridges and culverts that are built to be more resilient  to future floods.  If current trends continue, larger structures built to accommodate higher floods magnitudes will result in a much more resilient transportation system.</a:t>
                      </a:r>
                      <a:endParaRPr sz="1100" dirty="0">
                        <a:latin typeface="Palatino Linotype" panose="02040502050505030304" pitchFamily="18" charset="0"/>
                        <a:cs typeface="Garamond"/>
                      </a:endParaRPr>
                    </a:p>
                  </a:txBody>
                  <a:tcPr marL="0" marR="0" marT="0" marB="0">
                    <a:lnL w="12699">
                      <a:solidFill>
                        <a:srgbClr val="395F3A"/>
                      </a:solidFill>
                      <a:prstDash val="solid"/>
                    </a:lnL>
                  </a:tcPr>
                </a:tc>
                <a:extLst>
                  <a:ext uri="{0D108BD9-81ED-4DB2-BD59-A6C34878D82A}">
                    <a16:rowId xmlns:a16="http://schemas.microsoft.com/office/drawing/2014/main" val="10003"/>
                  </a:ext>
                </a:extLst>
              </a:tr>
            </a:tbl>
          </a:graphicData>
        </a:graphic>
      </p:graphicFrame>
      <p:pic>
        <p:nvPicPr>
          <p:cNvPr id="30" name="Picture 29"/>
          <p:cNvPicPr>
            <a:picLocks noChangeAspect="1"/>
          </p:cNvPicPr>
          <p:nvPr/>
        </p:nvPicPr>
        <p:blipFill>
          <a:blip r:embed="rId6"/>
          <a:stretch>
            <a:fillRect/>
          </a:stretch>
        </p:blipFill>
        <p:spPr>
          <a:xfrm>
            <a:off x="457146" y="547106"/>
            <a:ext cx="1759779" cy="435589"/>
          </a:xfrm>
          <a:prstGeom prst="rect">
            <a:avLst/>
          </a:prstGeom>
        </p:spPr>
      </p:pic>
      <p:sp>
        <p:nvSpPr>
          <p:cNvPr id="32" name="TextBox 31"/>
          <p:cNvSpPr txBox="1"/>
          <p:nvPr/>
        </p:nvSpPr>
        <p:spPr>
          <a:xfrm>
            <a:off x="441244" y="1109911"/>
            <a:ext cx="1696490" cy="646331"/>
          </a:xfrm>
          <a:prstGeom prst="rect">
            <a:avLst/>
          </a:prstGeom>
          <a:solidFill>
            <a:schemeClr val="accent3">
              <a:lumMod val="40000"/>
              <a:lumOff val="60000"/>
              <a:alpha val="25000"/>
            </a:schemeClr>
          </a:solidFill>
        </p:spPr>
        <p:txBody>
          <a:bodyPr wrap="none" rtlCol="0">
            <a:spAutoFit/>
          </a:bodyPr>
          <a:lstStyle/>
          <a:p>
            <a:pPr algn="ctr"/>
            <a:r>
              <a:rPr lang="en-US" b="1" dirty="0" smtClean="0">
                <a:latin typeface="Franklin Gothic Medium" panose="020B0603020102020204" pitchFamily="34" charset="0"/>
              </a:rPr>
              <a:t>2017 Research</a:t>
            </a:r>
          </a:p>
          <a:p>
            <a:pPr algn="ctr"/>
            <a:r>
              <a:rPr lang="en-US" b="1" dirty="0" smtClean="0">
                <a:latin typeface="Franklin Gothic Medium" panose="020B0603020102020204" pitchFamily="34" charset="0"/>
              </a:rPr>
              <a:t>Symposium</a:t>
            </a:r>
            <a:endParaRPr lang="en-US" b="1" dirty="0">
              <a:latin typeface="Franklin Gothic Medium" panose="020B0603020102020204"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231F20"/>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_dlc_DocId xmlns="22ec0dd7-095b-41f2-b8b8-a624496b8c6b">E23TXWV46JPD-235135430-8</_dlc_DocId>
    <_dlc_DocIdUrl xmlns="22ec0dd7-095b-41f2-b8b8-a624496b8c6b">
      <Url>https://outside.vermont.gov/agency/VTRANS/external/docs/_layouts/15/DocIdRedir.aspx?ID=E23TXWV46JPD-235135430-8</Url>
      <Description>E23TXWV46JPD-235135430-8</Description>
    </_dlc_DocIdUrl>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4.xml><?xml version="1.0" encoding="utf-8"?>
<ct:contentTypeSchema xmlns:ct="http://schemas.microsoft.com/office/2006/metadata/contentType" xmlns:ma="http://schemas.microsoft.com/office/2006/metadata/properties/metaAttributes" ct:_="" ma:_="" ma:contentTypeName="Document" ma:contentTypeID="0x0101007618CA193348A64BB00EC4DD700C226C" ma:contentTypeVersion="4" ma:contentTypeDescription="Create a new document." ma:contentTypeScope="" ma:versionID="f06708e5199452a9f7394f94d84a6298">
  <xsd:schema xmlns:xsd="http://www.w3.org/2001/XMLSchema" xmlns:xs="http://www.w3.org/2001/XMLSchema" xmlns:p="http://schemas.microsoft.com/office/2006/metadata/properties" xmlns:ns2="2a208fe3-8287-4a8b-b629-d45392ca0f10" xmlns:ns3="22ec0dd7-095b-41f2-b8b8-a624496b8c6b" targetNamespace="http://schemas.microsoft.com/office/2006/metadata/properties" ma:root="true" ma:fieldsID="e6605e219c6038dbb08f224e297c44ee" ns2:_="" ns3:_="">
    <xsd:import namespace="2a208fe3-8287-4a8b-b629-d45392ca0f10"/>
    <xsd:import namespace="22ec0dd7-095b-41f2-b8b8-a624496b8c6b"/>
    <xsd:element name="properties">
      <xsd:complexType>
        <xsd:sequence>
          <xsd:element name="documentManagement">
            <xsd:complexType>
              <xsd:all>
                <xsd:element ref="ns2:SharedWithUsers" minOccurs="0"/>
                <xsd:element ref="ns3:_dlc_DocId" minOccurs="0"/>
                <xsd:element ref="ns3:_dlc_DocIdUrl" minOccurs="0"/>
                <xsd:element ref="ns3: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a208fe3-8287-4a8b-b629-d45392ca0f10"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22ec0dd7-095b-41f2-b8b8-a624496b8c6b" elementFormDefault="qualified">
    <xsd:import namespace="http://schemas.microsoft.com/office/2006/documentManagement/types"/>
    <xsd:import namespace="http://schemas.microsoft.com/office/infopath/2007/PartnerControls"/>
    <xsd:element name="_dlc_DocId" ma:index="9" nillable="true" ma:displayName="Document ID Value" ma:description="The value of the document ID assigned to this item." ma:internalName="_dlc_DocId" ma:readOnly="true">
      <xsd:simpleType>
        <xsd:restriction base="dms:Text"/>
      </xsd:simpleType>
    </xsd:element>
    <xsd:element name="_dlc_DocIdUrl" ma:index="10"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1"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6160373-D899-44FF-9037-479F8C5DC0B4}"/>
</file>

<file path=customXml/itemProps2.xml><?xml version="1.0" encoding="utf-8"?>
<ds:datastoreItem xmlns:ds="http://schemas.openxmlformats.org/officeDocument/2006/customXml" ds:itemID="{329D83F9-3A18-43E2-8C10-C5F2000144EB}"/>
</file>

<file path=customXml/itemProps3.xml><?xml version="1.0" encoding="utf-8"?>
<ds:datastoreItem xmlns:ds="http://schemas.openxmlformats.org/officeDocument/2006/customXml" ds:itemID="{9A9433B5-08AB-4EB5-BC36-72045500EDCD}"/>
</file>

<file path=customXml/itemProps4.xml><?xml version="1.0" encoding="utf-8"?>
<ds:datastoreItem xmlns:ds="http://schemas.openxmlformats.org/officeDocument/2006/customXml" ds:itemID="{FF53D7F8-364E-4836-9FF0-A7B6C4889C52}"/>
</file>

<file path=docProps/app.xml><?xml version="1.0" encoding="utf-8"?>
<Properties xmlns="http://schemas.openxmlformats.org/officeDocument/2006/extended-properties" xmlns:vt="http://schemas.openxmlformats.org/officeDocument/2006/docPropsVTypes">
  <Template/>
  <TotalTime>679</TotalTime>
  <Words>502</Words>
  <Application>Microsoft Office PowerPoint</Application>
  <PresentationFormat>Custom</PresentationFormat>
  <Paragraphs>43</Paragraphs>
  <Slides>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vt:i4>
      </vt:variant>
    </vt:vector>
  </HeadingPairs>
  <TitlesOfParts>
    <vt:vector size="9" baseType="lpstr">
      <vt:lpstr>Calibri</vt:lpstr>
      <vt:lpstr>Franklin Gothic Book</vt:lpstr>
      <vt:lpstr>Franklin Gothic Demi</vt:lpstr>
      <vt:lpstr>Franklin Gothic Medium</vt:lpstr>
      <vt:lpstr>Garamond</vt:lpstr>
      <vt:lpstr>Palatino Linotype</vt:lpstr>
      <vt:lpstr>Times New Roman</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Julie Dowds</dc:creator>
  <cp:lastModifiedBy>Parkany, Emily</cp:lastModifiedBy>
  <cp:revision>21</cp:revision>
  <cp:lastPrinted>2017-07-31T17:57:21Z</cp:lastPrinted>
  <dcterms:created xsi:type="dcterms:W3CDTF">2016-10-05T18:36:23Z</dcterms:created>
  <dcterms:modified xsi:type="dcterms:W3CDTF">2017-09-05T20:25:00Z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2014-12-03T00:00:00Z</vt:filetime>
  </property>
  <property fmtid="{D5CDD505-2E9C-101B-9397-08002B2CF9AE}" pid="3" name="Creator">
    <vt:lpwstr>Adobe InDesign CS5 (7.0)</vt:lpwstr>
  </property>
  <property fmtid="{D5CDD505-2E9C-101B-9397-08002B2CF9AE}" pid="4" name="LastSaved">
    <vt:filetime>2016-10-05T00:00:00Z</vt:filetime>
  </property>
  <property fmtid="{D5CDD505-2E9C-101B-9397-08002B2CF9AE}" pid="5" name="ContentTypeId">
    <vt:lpwstr>0x0101007618CA193348A64BB00EC4DD700C226C</vt:lpwstr>
  </property>
  <property fmtid="{D5CDD505-2E9C-101B-9397-08002B2CF9AE}" pid="6" name="_dlc_DocIdItemGuid">
    <vt:lpwstr>ce1ff022-8575-4390-ad11-4f58c495a34b</vt:lpwstr>
  </property>
</Properties>
</file>